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6" r:id="rId10"/>
  </p:sldIdLst>
  <p:sldSz cx="9753600" cy="7315200"/>
  <p:notesSz cx="6858000" cy="9144000"/>
  <p:embeddedFontLst>
    <p:embeddedFont>
      <p:font typeface="Calibri" panose="020F0502020204030204" pitchFamily="34" charset="0"/>
      <p:regular r:id="rId12"/>
      <p:bold r:id="rId13"/>
      <p:italic r:id="rId14"/>
      <p:boldItalic r:id="rId15"/>
    </p:embeddedFont>
    <p:embeddedFont>
      <p:font typeface="Lora" pitchFamily="2" charset="0"/>
      <p:regular r:id="rId16"/>
      <p:bold r:id="rId17"/>
      <p:italic r:id="rId18"/>
      <p:boldItalic r:id="rId19"/>
    </p:embeddedFont>
    <p:embeddedFont>
      <p:font typeface="Lora Bold" charset="0"/>
      <p:regular r:id="rId20"/>
      <p:bold r:id="rId21"/>
    </p:embeddedFont>
    <p:embeddedFont>
      <p:font typeface="Montserrat Classic" panose="020B0604020202020204" charset="0"/>
      <p:regular r:id="rId22"/>
    </p:embeddedFont>
    <p:embeddedFont>
      <p:font typeface="Montserrat Classic Bold" panose="020B0604020202020204" charset="0"/>
      <p:regular r:id="rId23"/>
    </p:embeddedFont>
    <p:embeddedFont>
      <p:font typeface="Moontime" panose="020B0604020202020204" charset="0"/>
      <p:regular r:id="rId24"/>
    </p:embeddedFont>
    <p:embeddedFont>
      <p:font typeface="Open Sans Bold" panose="020B0604020202020204" charset="0"/>
      <p:regular r:id="rId25"/>
      <p:bold r:id="rId26"/>
    </p:embeddedFont>
    <p:embeddedFont>
      <p:font typeface="Open Sans Light" panose="020B0306030504020204" pitchFamily="34" charset="0"/>
      <p:regular r:id="rId27"/>
      <p:italic r:id="rId28"/>
    </p:embeddedFont>
    <p:embeddedFont>
      <p:font typeface="PT Sans" panose="020B0503020203020204" pitchFamily="34" charset="0"/>
      <p:regular r:id="rId29"/>
      <p:bold r:id="rId30"/>
      <p:italic r:id="rId31"/>
      <p:boldItalic r:id="rId32"/>
    </p:embeddedFont>
    <p:embeddedFont>
      <p:font typeface="Roboto Condensed" panose="02000000000000000000" pitchFamily="2" charset="0"/>
      <p:regular r:id="rId33"/>
      <p:bold r:id="rId34"/>
      <p:italic r:id="rId35"/>
      <p:bold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mma Bright" initials="EB" lastIdx="3" clrIdx="0">
    <p:extLst>
      <p:ext uri="{19B8F6BF-5375-455C-9EA6-DF929625EA0E}">
        <p15:presenceInfo xmlns:p15="http://schemas.microsoft.com/office/powerpoint/2012/main" userId="Emma Bright" providerId="None"/>
      </p:ext>
    </p:extLst>
  </p:cmAuthor>
  <p:cmAuthor id="2" name="Krista Miller" initials="KM" lastIdx="4" clrIdx="1">
    <p:extLst>
      <p:ext uri="{19B8F6BF-5375-455C-9EA6-DF929625EA0E}">
        <p15:presenceInfo xmlns:p15="http://schemas.microsoft.com/office/powerpoint/2012/main" userId="Krista Mil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62638"/>
    <a:srgbClr val="FFFFFF"/>
    <a:srgbClr val="F3F2E9"/>
    <a:srgbClr val="976F4F"/>
    <a:srgbClr val="94DDCC"/>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AB0EC1-BAB6-489A-8056-32D9195E099F}" v="744" dt="2022-03-12T16:45:27.7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395" autoAdjust="0"/>
  </p:normalViewPr>
  <p:slideViewPr>
    <p:cSldViewPr snapToGrid="0">
      <p:cViewPr varScale="1">
        <p:scale>
          <a:sx n="73" d="100"/>
          <a:sy n="73" d="100"/>
        </p:scale>
        <p:origin x="2556" y="7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9" Type="http://schemas.openxmlformats.org/officeDocument/2006/relationships/viewProps" Target="viewProps.xml"/><Relationship Id="rId21" Type="http://schemas.openxmlformats.org/officeDocument/2006/relationships/font" Target="fonts/font10.fntdata"/><Relationship Id="rId34" Type="http://schemas.openxmlformats.org/officeDocument/2006/relationships/font" Target="fonts/font23.fntdata"/><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font" Target="fonts/font18.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32" Type="http://schemas.openxmlformats.org/officeDocument/2006/relationships/font" Target="fonts/font21.fntdata"/><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36" Type="http://schemas.openxmlformats.org/officeDocument/2006/relationships/font" Target="fonts/font25.fntdata"/><Relationship Id="rId10" Type="http://schemas.openxmlformats.org/officeDocument/2006/relationships/slide" Target="slides/slide9.xml"/><Relationship Id="rId19" Type="http://schemas.openxmlformats.org/officeDocument/2006/relationships/font" Target="fonts/font8.fntdata"/><Relationship Id="rId31"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font" Target="fonts/font19.fntdata"/><Relationship Id="rId35" Type="http://schemas.openxmlformats.org/officeDocument/2006/relationships/font" Target="fonts/font24.fntdata"/><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33" Type="http://schemas.openxmlformats.org/officeDocument/2006/relationships/font" Target="fonts/font22.fntdata"/><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ma Bright" userId="8c23587e-d4d5-4157-b08d-d2cf5e8cfe7c" providerId="ADAL" clId="{0EAB0EC1-BAB6-489A-8056-32D9195E099F}"/>
    <pc:docChg chg="undo custSel addSld delSld modSld">
      <pc:chgData name="Emma Bright" userId="8c23587e-d4d5-4157-b08d-d2cf5e8cfe7c" providerId="ADAL" clId="{0EAB0EC1-BAB6-489A-8056-32D9195E099F}" dt="2022-03-10T00:19:00.144" v="4281" actId="20577"/>
      <pc:docMkLst>
        <pc:docMk/>
      </pc:docMkLst>
      <pc:sldChg chg="modSp mod">
        <pc:chgData name="Emma Bright" userId="8c23587e-d4d5-4157-b08d-d2cf5e8cfe7c" providerId="ADAL" clId="{0EAB0EC1-BAB6-489A-8056-32D9195E099F}" dt="2022-03-06T19:10:17.666" v="6" actId="14100"/>
        <pc:sldMkLst>
          <pc:docMk/>
          <pc:sldMk cId="0" sldId="256"/>
        </pc:sldMkLst>
        <pc:grpChg chg="mod">
          <ac:chgData name="Emma Bright" userId="8c23587e-d4d5-4157-b08d-d2cf5e8cfe7c" providerId="ADAL" clId="{0EAB0EC1-BAB6-489A-8056-32D9195E099F}" dt="2022-03-06T19:10:07.144" v="2" actId="14100"/>
          <ac:grpSpMkLst>
            <pc:docMk/>
            <pc:sldMk cId="0" sldId="256"/>
            <ac:grpSpMk id="5" creationId="{00000000-0000-0000-0000-000000000000}"/>
          </ac:grpSpMkLst>
        </pc:grpChg>
        <pc:picChg chg="mod">
          <ac:chgData name="Emma Bright" userId="8c23587e-d4d5-4157-b08d-d2cf5e8cfe7c" providerId="ADAL" clId="{0EAB0EC1-BAB6-489A-8056-32D9195E099F}" dt="2022-03-06T19:10:17.666" v="6" actId="14100"/>
          <ac:picMkLst>
            <pc:docMk/>
            <pc:sldMk cId="0" sldId="256"/>
            <ac:picMk id="7" creationId="{00000000-0000-0000-0000-000000000000}"/>
          </ac:picMkLst>
        </pc:picChg>
      </pc:sldChg>
      <pc:sldChg chg="modSp mod setBg addCm delCm modNotesTx">
        <pc:chgData name="Emma Bright" userId="8c23587e-d4d5-4157-b08d-d2cf5e8cfe7c" providerId="ADAL" clId="{0EAB0EC1-BAB6-489A-8056-32D9195E099F}" dt="2022-03-09T02:23:57.742" v="3674" actId="20577"/>
        <pc:sldMkLst>
          <pc:docMk/>
          <pc:sldMk cId="0" sldId="257"/>
        </pc:sldMkLst>
        <pc:spChg chg="mod">
          <ac:chgData name="Emma Bright" userId="8c23587e-d4d5-4157-b08d-d2cf5e8cfe7c" providerId="ADAL" clId="{0EAB0EC1-BAB6-489A-8056-32D9195E099F}" dt="2022-03-08T23:58:28.450" v="3501" actId="20577"/>
          <ac:spMkLst>
            <pc:docMk/>
            <pc:sldMk cId="0" sldId="257"/>
            <ac:spMk id="8" creationId="{00000000-0000-0000-0000-000000000000}"/>
          </ac:spMkLst>
        </pc:spChg>
        <pc:spChg chg="mod">
          <ac:chgData name="Emma Bright" userId="8c23587e-d4d5-4157-b08d-d2cf5e8cfe7c" providerId="ADAL" clId="{0EAB0EC1-BAB6-489A-8056-32D9195E099F}" dt="2022-03-09T02:22:58.208" v="3627" actId="20577"/>
          <ac:spMkLst>
            <pc:docMk/>
            <pc:sldMk cId="0" sldId="257"/>
            <ac:spMk id="9" creationId="{00000000-0000-0000-0000-000000000000}"/>
          </ac:spMkLst>
        </pc:spChg>
        <pc:spChg chg="mod">
          <ac:chgData name="Emma Bright" userId="8c23587e-d4d5-4157-b08d-d2cf5e8cfe7c" providerId="ADAL" clId="{0EAB0EC1-BAB6-489A-8056-32D9195E099F}" dt="2022-03-06T19:10:53.827" v="18" actId="1076"/>
          <ac:spMkLst>
            <pc:docMk/>
            <pc:sldMk cId="0" sldId="257"/>
            <ac:spMk id="11" creationId="{00000000-0000-0000-0000-000000000000}"/>
          </ac:spMkLst>
        </pc:spChg>
        <pc:grpChg chg="mod">
          <ac:chgData name="Emma Bright" userId="8c23587e-d4d5-4157-b08d-d2cf5e8cfe7c" providerId="ADAL" clId="{0EAB0EC1-BAB6-489A-8056-32D9195E099F}" dt="2022-03-06T19:10:32.006" v="10" actId="14100"/>
          <ac:grpSpMkLst>
            <pc:docMk/>
            <pc:sldMk cId="0" sldId="257"/>
            <ac:grpSpMk id="2" creationId="{00000000-0000-0000-0000-000000000000}"/>
          </ac:grpSpMkLst>
        </pc:grpChg>
        <pc:picChg chg="mod">
          <ac:chgData name="Emma Bright" userId="8c23587e-d4d5-4157-b08d-d2cf5e8cfe7c" providerId="ADAL" clId="{0EAB0EC1-BAB6-489A-8056-32D9195E099F}" dt="2022-03-06T19:10:40.437" v="13" actId="14100"/>
          <ac:picMkLst>
            <pc:docMk/>
            <pc:sldMk cId="0" sldId="257"/>
            <ac:picMk id="4" creationId="{00000000-0000-0000-0000-000000000000}"/>
          </ac:picMkLst>
        </pc:picChg>
        <pc:picChg chg="mod">
          <ac:chgData name="Emma Bright" userId="8c23587e-d4d5-4157-b08d-d2cf5e8cfe7c" providerId="ADAL" clId="{0EAB0EC1-BAB6-489A-8056-32D9195E099F}" dt="2022-03-06T19:10:36.944" v="12" actId="14100"/>
          <ac:picMkLst>
            <pc:docMk/>
            <pc:sldMk cId="0" sldId="257"/>
            <ac:picMk id="5" creationId="{00000000-0000-0000-0000-000000000000}"/>
          </ac:picMkLst>
        </pc:picChg>
      </pc:sldChg>
      <pc:sldChg chg="addSp modSp mod addCm delCm modCm modNotesTx">
        <pc:chgData name="Emma Bright" userId="8c23587e-d4d5-4157-b08d-d2cf5e8cfe7c" providerId="ADAL" clId="{0EAB0EC1-BAB6-489A-8056-32D9195E099F}" dt="2022-03-10T00:19:00.144" v="4281" actId="20577"/>
        <pc:sldMkLst>
          <pc:docMk/>
          <pc:sldMk cId="0" sldId="258"/>
        </pc:sldMkLst>
        <pc:spChg chg="mod">
          <ac:chgData name="Emma Bright" userId="8c23587e-d4d5-4157-b08d-d2cf5e8cfe7c" providerId="ADAL" clId="{0EAB0EC1-BAB6-489A-8056-32D9195E099F}" dt="2022-03-10T00:18:14.412" v="4240" actId="20577"/>
          <ac:spMkLst>
            <pc:docMk/>
            <pc:sldMk cId="0" sldId="258"/>
            <ac:spMk id="7" creationId="{00000000-0000-0000-0000-000000000000}"/>
          </ac:spMkLst>
        </pc:spChg>
        <pc:spChg chg="mod">
          <ac:chgData name="Emma Bright" userId="8c23587e-d4d5-4157-b08d-d2cf5e8cfe7c" providerId="ADAL" clId="{0EAB0EC1-BAB6-489A-8056-32D9195E099F}" dt="2022-03-06T20:38:21.902" v="1645" actId="1076"/>
          <ac:spMkLst>
            <pc:docMk/>
            <pc:sldMk cId="0" sldId="258"/>
            <ac:spMk id="12" creationId="{00000000-0000-0000-0000-000000000000}"/>
          </ac:spMkLst>
        </pc:spChg>
        <pc:spChg chg="mod">
          <ac:chgData name="Emma Bright" userId="8c23587e-d4d5-4157-b08d-d2cf5e8cfe7c" providerId="ADAL" clId="{0EAB0EC1-BAB6-489A-8056-32D9195E099F}" dt="2022-03-06T20:35:36.636" v="1218" actId="20577"/>
          <ac:spMkLst>
            <pc:docMk/>
            <pc:sldMk cId="0" sldId="258"/>
            <ac:spMk id="13" creationId="{00000000-0000-0000-0000-000000000000}"/>
          </ac:spMkLst>
        </pc:spChg>
        <pc:spChg chg="mod">
          <ac:chgData name="Emma Bright" userId="8c23587e-d4d5-4157-b08d-d2cf5e8cfe7c" providerId="ADAL" clId="{0EAB0EC1-BAB6-489A-8056-32D9195E099F}" dt="2022-03-06T20:38:24.145" v="1646" actId="1076"/>
          <ac:spMkLst>
            <pc:docMk/>
            <pc:sldMk cId="0" sldId="258"/>
            <ac:spMk id="14" creationId="{00000000-0000-0000-0000-000000000000}"/>
          </ac:spMkLst>
        </pc:spChg>
        <pc:spChg chg="add mod">
          <ac:chgData name="Emma Bright" userId="8c23587e-d4d5-4157-b08d-d2cf5e8cfe7c" providerId="ADAL" clId="{0EAB0EC1-BAB6-489A-8056-32D9195E099F}" dt="2022-03-06T20:38:28.379" v="1647" actId="1076"/>
          <ac:spMkLst>
            <pc:docMk/>
            <pc:sldMk cId="0" sldId="258"/>
            <ac:spMk id="15" creationId="{4649F97F-11D3-4CD5-8766-414573E4212D}"/>
          </ac:spMkLst>
        </pc:spChg>
        <pc:grpChg chg="mod">
          <ac:chgData name="Emma Bright" userId="8c23587e-d4d5-4157-b08d-d2cf5e8cfe7c" providerId="ADAL" clId="{0EAB0EC1-BAB6-489A-8056-32D9195E099F}" dt="2022-03-06T19:11:04.601" v="21" actId="14100"/>
          <ac:grpSpMkLst>
            <pc:docMk/>
            <pc:sldMk cId="0" sldId="258"/>
            <ac:grpSpMk id="2" creationId="{00000000-0000-0000-0000-000000000000}"/>
          </ac:grpSpMkLst>
        </pc:grpChg>
      </pc:sldChg>
      <pc:sldChg chg="modSp mod addCm delCm modNotesTx">
        <pc:chgData name="Emma Bright" userId="8c23587e-d4d5-4157-b08d-d2cf5e8cfe7c" providerId="ADAL" clId="{0EAB0EC1-BAB6-489A-8056-32D9195E099F}" dt="2022-03-09T02:15:19.874" v="3590" actId="20577"/>
        <pc:sldMkLst>
          <pc:docMk/>
          <pc:sldMk cId="0" sldId="259"/>
        </pc:sldMkLst>
        <pc:spChg chg="mod">
          <ac:chgData name="Emma Bright" userId="8c23587e-d4d5-4157-b08d-d2cf5e8cfe7c" providerId="ADAL" clId="{0EAB0EC1-BAB6-489A-8056-32D9195E099F}" dt="2022-03-08T23:59:19.161" v="3503" actId="6549"/>
          <ac:spMkLst>
            <pc:docMk/>
            <pc:sldMk cId="0" sldId="259"/>
            <ac:spMk id="7" creationId="{00000000-0000-0000-0000-000000000000}"/>
          </ac:spMkLst>
        </pc:spChg>
        <pc:grpChg chg="mod">
          <ac:chgData name="Emma Bright" userId="8c23587e-d4d5-4157-b08d-d2cf5e8cfe7c" providerId="ADAL" clId="{0EAB0EC1-BAB6-489A-8056-32D9195E099F}" dt="2022-03-06T19:11:26.860" v="28" actId="1076"/>
          <ac:grpSpMkLst>
            <pc:docMk/>
            <pc:sldMk cId="0" sldId="259"/>
            <ac:grpSpMk id="5" creationId="{00000000-0000-0000-0000-000000000000}"/>
          </ac:grpSpMkLst>
        </pc:grpChg>
        <pc:picChg chg="mod">
          <ac:chgData name="Emma Bright" userId="8c23587e-d4d5-4157-b08d-d2cf5e8cfe7c" providerId="ADAL" clId="{0EAB0EC1-BAB6-489A-8056-32D9195E099F}" dt="2022-03-06T19:11:13.518" v="23" actId="14100"/>
          <ac:picMkLst>
            <pc:docMk/>
            <pc:sldMk cId="0" sldId="259"/>
            <ac:picMk id="2" creationId="{00000000-0000-0000-0000-000000000000}"/>
          </ac:picMkLst>
        </pc:picChg>
        <pc:picChg chg="mod">
          <ac:chgData name="Emma Bright" userId="8c23587e-d4d5-4157-b08d-d2cf5e8cfe7c" providerId="ADAL" clId="{0EAB0EC1-BAB6-489A-8056-32D9195E099F}" dt="2022-03-06T19:11:19.786" v="27" actId="14100"/>
          <ac:picMkLst>
            <pc:docMk/>
            <pc:sldMk cId="0" sldId="259"/>
            <ac:picMk id="3" creationId="{00000000-0000-0000-0000-000000000000}"/>
          </ac:picMkLst>
        </pc:picChg>
      </pc:sldChg>
      <pc:sldChg chg="modSp mod modNotesTx">
        <pc:chgData name="Emma Bright" userId="8c23587e-d4d5-4157-b08d-d2cf5e8cfe7c" providerId="ADAL" clId="{0EAB0EC1-BAB6-489A-8056-32D9195E099F}" dt="2022-03-06T20:58:37.253" v="3499" actId="113"/>
        <pc:sldMkLst>
          <pc:docMk/>
          <pc:sldMk cId="0" sldId="260"/>
        </pc:sldMkLst>
        <pc:picChg chg="mod">
          <ac:chgData name="Emma Bright" userId="8c23587e-d4d5-4157-b08d-d2cf5e8cfe7c" providerId="ADAL" clId="{0EAB0EC1-BAB6-489A-8056-32D9195E099F}" dt="2022-03-06T19:11:44.500" v="32" actId="14100"/>
          <ac:picMkLst>
            <pc:docMk/>
            <pc:sldMk cId="0" sldId="260"/>
            <ac:picMk id="2" creationId="{00000000-0000-0000-0000-000000000000}"/>
          </ac:picMkLst>
        </pc:picChg>
      </pc:sldChg>
      <pc:sldChg chg="modNotesTx">
        <pc:chgData name="Emma Bright" userId="8c23587e-d4d5-4157-b08d-d2cf5e8cfe7c" providerId="ADAL" clId="{0EAB0EC1-BAB6-489A-8056-32D9195E099F}" dt="2022-03-06T20:05:15.677" v="595"/>
        <pc:sldMkLst>
          <pc:docMk/>
          <pc:sldMk cId="0" sldId="261"/>
        </pc:sldMkLst>
      </pc:sldChg>
      <pc:sldChg chg="addSp modSp mod modNotesTx">
        <pc:chgData name="Emma Bright" userId="8c23587e-d4d5-4157-b08d-d2cf5e8cfe7c" providerId="ADAL" clId="{0EAB0EC1-BAB6-489A-8056-32D9195E099F}" dt="2022-03-06T20:16:44.607" v="864" actId="20577"/>
        <pc:sldMkLst>
          <pc:docMk/>
          <pc:sldMk cId="0" sldId="262"/>
        </pc:sldMkLst>
        <pc:graphicFrameChg chg="add mod">
          <ac:chgData name="Emma Bright" userId="8c23587e-d4d5-4157-b08d-d2cf5e8cfe7c" providerId="ADAL" clId="{0EAB0EC1-BAB6-489A-8056-32D9195E099F}" dt="2022-03-06T19:21:11.447" v="128" actId="1076"/>
          <ac:graphicFrameMkLst>
            <pc:docMk/>
            <pc:sldMk cId="0" sldId="262"/>
            <ac:graphicFrameMk id="10" creationId="{E670D996-C30D-436A-8011-3A8716F7DB3E}"/>
          </ac:graphicFrameMkLst>
        </pc:graphicFrameChg>
        <pc:picChg chg="mod">
          <ac:chgData name="Emma Bright" userId="8c23587e-d4d5-4157-b08d-d2cf5e8cfe7c" providerId="ADAL" clId="{0EAB0EC1-BAB6-489A-8056-32D9195E099F}" dt="2022-03-06T19:11:57.424" v="34" actId="14100"/>
          <ac:picMkLst>
            <pc:docMk/>
            <pc:sldMk cId="0" sldId="262"/>
            <ac:picMk id="2" creationId="{00000000-0000-0000-0000-000000000000}"/>
          </ac:picMkLst>
        </pc:picChg>
      </pc:sldChg>
      <pc:sldChg chg="addSp delSp modSp mod setBg modNotesTx">
        <pc:chgData name="Emma Bright" userId="8c23587e-d4d5-4157-b08d-d2cf5e8cfe7c" providerId="ADAL" clId="{0EAB0EC1-BAB6-489A-8056-32D9195E099F}" dt="2022-03-09T02:36:59.554" v="4121" actId="6549"/>
        <pc:sldMkLst>
          <pc:docMk/>
          <pc:sldMk cId="0" sldId="263"/>
        </pc:sldMkLst>
        <pc:graphicFrameChg chg="add del mod modGraphic">
          <ac:chgData name="Emma Bright" userId="8c23587e-d4d5-4157-b08d-d2cf5e8cfe7c" providerId="ADAL" clId="{0EAB0EC1-BAB6-489A-8056-32D9195E099F}" dt="2022-03-06T19:37:53.720" v="438" actId="478"/>
          <ac:graphicFrameMkLst>
            <pc:docMk/>
            <pc:sldMk cId="0" sldId="263"/>
            <ac:graphicFrameMk id="5" creationId="{ABA08963-278B-447A-A887-84C6B72D16B8}"/>
          </ac:graphicFrameMkLst>
        </pc:graphicFrameChg>
        <pc:graphicFrameChg chg="add mod">
          <ac:chgData name="Emma Bright" userId="8c23587e-d4d5-4157-b08d-d2cf5e8cfe7c" providerId="ADAL" clId="{0EAB0EC1-BAB6-489A-8056-32D9195E099F}" dt="2022-03-06T19:29:09.468" v="330"/>
          <ac:graphicFrameMkLst>
            <pc:docMk/>
            <pc:sldMk cId="0" sldId="263"/>
            <ac:graphicFrameMk id="6" creationId="{2DD2C6A7-A4F2-4789-97E1-EE798FFEBAB7}"/>
          </ac:graphicFrameMkLst>
        </pc:graphicFrameChg>
        <pc:graphicFrameChg chg="add del mod modGraphic">
          <ac:chgData name="Emma Bright" userId="8c23587e-d4d5-4157-b08d-d2cf5e8cfe7c" providerId="ADAL" clId="{0EAB0EC1-BAB6-489A-8056-32D9195E099F}" dt="2022-03-06T19:41:39.610" v="446" actId="478"/>
          <ac:graphicFrameMkLst>
            <pc:docMk/>
            <pc:sldMk cId="0" sldId="263"/>
            <ac:graphicFrameMk id="7" creationId="{17BE3080-2DAA-45B0-9F92-44EF75ABD9C0}"/>
          </ac:graphicFrameMkLst>
        </pc:graphicFrameChg>
        <pc:graphicFrameChg chg="add del mod modGraphic">
          <ac:chgData name="Emma Bright" userId="8c23587e-d4d5-4157-b08d-d2cf5e8cfe7c" providerId="ADAL" clId="{0EAB0EC1-BAB6-489A-8056-32D9195E099F}" dt="2022-03-06T19:47:58.456" v="466" actId="478"/>
          <ac:graphicFrameMkLst>
            <pc:docMk/>
            <pc:sldMk cId="0" sldId="263"/>
            <ac:graphicFrameMk id="8" creationId="{2306EE6B-21E5-4309-91BB-E8F60C332463}"/>
          </ac:graphicFrameMkLst>
        </pc:graphicFrameChg>
        <pc:graphicFrameChg chg="add del mod">
          <ac:chgData name="Emma Bright" userId="8c23587e-d4d5-4157-b08d-d2cf5e8cfe7c" providerId="ADAL" clId="{0EAB0EC1-BAB6-489A-8056-32D9195E099F}" dt="2022-03-06T19:56:32.447" v="468"/>
          <ac:graphicFrameMkLst>
            <pc:docMk/>
            <pc:sldMk cId="0" sldId="263"/>
            <ac:graphicFrameMk id="9" creationId="{BCDD70B0-F701-469B-BA2D-8379891FF021}"/>
          </ac:graphicFrameMkLst>
        </pc:graphicFrameChg>
        <pc:graphicFrameChg chg="add mod modGraphic">
          <ac:chgData name="Emma Bright" userId="8c23587e-d4d5-4157-b08d-d2cf5e8cfe7c" providerId="ADAL" clId="{0EAB0EC1-BAB6-489A-8056-32D9195E099F}" dt="2022-03-06T20:17:17.798" v="866" actId="14100"/>
          <ac:graphicFrameMkLst>
            <pc:docMk/>
            <pc:sldMk cId="0" sldId="263"/>
            <ac:graphicFrameMk id="10" creationId="{38C71D24-0CEF-42ED-86F1-7C1B3EABAB49}"/>
          </ac:graphicFrameMkLst>
        </pc:graphicFrameChg>
        <pc:picChg chg="del mod">
          <ac:chgData name="Emma Bright" userId="8c23587e-d4d5-4157-b08d-d2cf5e8cfe7c" providerId="ADAL" clId="{0EAB0EC1-BAB6-489A-8056-32D9195E099F}" dt="2022-03-06T19:22:44.188" v="131" actId="478"/>
          <ac:picMkLst>
            <pc:docMk/>
            <pc:sldMk cId="0" sldId="263"/>
            <ac:picMk id="2" creationId="{00000000-0000-0000-0000-000000000000}"/>
          </ac:picMkLst>
        </pc:picChg>
        <pc:picChg chg="del">
          <ac:chgData name="Emma Bright" userId="8c23587e-d4d5-4157-b08d-d2cf5e8cfe7c" providerId="ADAL" clId="{0EAB0EC1-BAB6-489A-8056-32D9195E099F}" dt="2022-03-06T19:22:44.188" v="131" actId="478"/>
          <ac:picMkLst>
            <pc:docMk/>
            <pc:sldMk cId="0" sldId="263"/>
            <ac:picMk id="3" creationId="{00000000-0000-0000-0000-000000000000}"/>
          </ac:picMkLst>
        </pc:picChg>
        <pc:picChg chg="del">
          <ac:chgData name="Emma Bright" userId="8c23587e-d4d5-4157-b08d-d2cf5e8cfe7c" providerId="ADAL" clId="{0EAB0EC1-BAB6-489A-8056-32D9195E099F}" dt="2022-03-06T19:22:44.188" v="131" actId="478"/>
          <ac:picMkLst>
            <pc:docMk/>
            <pc:sldMk cId="0" sldId="263"/>
            <ac:picMk id="4" creationId="{00000000-0000-0000-0000-000000000000}"/>
          </ac:picMkLst>
        </pc:picChg>
      </pc:sldChg>
      <pc:sldChg chg="del">
        <pc:chgData name="Emma Bright" userId="8c23587e-d4d5-4157-b08d-d2cf5e8cfe7c" providerId="ADAL" clId="{0EAB0EC1-BAB6-489A-8056-32D9195E099F}" dt="2022-03-06T20:02:06.012" v="588" actId="47"/>
        <pc:sldMkLst>
          <pc:docMk/>
          <pc:sldMk cId="0" sldId="264"/>
        </pc:sldMkLst>
      </pc:sldChg>
      <pc:sldChg chg="modSp del mod">
        <pc:chgData name="Emma Bright" userId="8c23587e-d4d5-4157-b08d-d2cf5e8cfe7c" providerId="ADAL" clId="{0EAB0EC1-BAB6-489A-8056-32D9195E099F}" dt="2022-03-06T20:23:04.505" v="868" actId="47"/>
        <pc:sldMkLst>
          <pc:docMk/>
          <pc:sldMk cId="0" sldId="265"/>
        </pc:sldMkLst>
        <pc:spChg chg="mod">
          <ac:chgData name="Emma Bright" userId="8c23587e-d4d5-4157-b08d-d2cf5e8cfe7c" providerId="ADAL" clId="{0EAB0EC1-BAB6-489A-8056-32D9195E099F}" dt="2022-03-06T20:17:32.149" v="867" actId="20577"/>
          <ac:spMkLst>
            <pc:docMk/>
            <pc:sldMk cId="0" sldId="265"/>
            <ac:spMk id="5" creationId="{00000000-0000-0000-0000-000000000000}"/>
          </ac:spMkLst>
        </pc:spChg>
        <pc:grpChg chg="mod">
          <ac:chgData name="Emma Bright" userId="8c23587e-d4d5-4157-b08d-d2cf5e8cfe7c" providerId="ADAL" clId="{0EAB0EC1-BAB6-489A-8056-32D9195E099F}" dt="2022-03-06T20:04:29.899" v="592" actId="14100"/>
          <ac:grpSpMkLst>
            <pc:docMk/>
            <pc:sldMk cId="0" sldId="265"/>
            <ac:grpSpMk id="2" creationId="{00000000-0000-0000-0000-000000000000}"/>
          </ac:grpSpMkLst>
        </pc:grpChg>
        <pc:picChg chg="mod">
          <ac:chgData name="Emma Bright" userId="8c23587e-d4d5-4157-b08d-d2cf5e8cfe7c" providerId="ADAL" clId="{0EAB0EC1-BAB6-489A-8056-32D9195E099F}" dt="2022-03-06T20:04:24.331" v="590" actId="14100"/>
          <ac:picMkLst>
            <pc:docMk/>
            <pc:sldMk cId="0" sldId="265"/>
            <ac:picMk id="7" creationId="{00000000-0000-0000-0000-000000000000}"/>
          </ac:picMkLst>
        </pc:picChg>
      </pc:sldChg>
      <pc:sldChg chg="modSp mod">
        <pc:chgData name="Emma Bright" userId="8c23587e-d4d5-4157-b08d-d2cf5e8cfe7c" providerId="ADAL" clId="{0EAB0EC1-BAB6-489A-8056-32D9195E099F}" dt="2022-03-09T02:03:54.520" v="3546"/>
        <pc:sldMkLst>
          <pc:docMk/>
          <pc:sldMk cId="0" sldId="266"/>
        </pc:sldMkLst>
        <pc:spChg chg="mod">
          <ac:chgData name="Emma Bright" userId="8c23587e-d4d5-4157-b08d-d2cf5e8cfe7c" providerId="ADAL" clId="{0EAB0EC1-BAB6-489A-8056-32D9195E099F}" dt="2022-03-09T02:03:54.520" v="3546"/>
          <ac:spMkLst>
            <pc:docMk/>
            <pc:sldMk cId="0" sldId="266"/>
            <ac:spMk id="6" creationId="{00000000-0000-0000-0000-000000000000}"/>
          </ac:spMkLst>
        </pc:spChg>
        <pc:spChg chg="mod">
          <ac:chgData name="Emma Bright" userId="8c23587e-d4d5-4157-b08d-d2cf5e8cfe7c" providerId="ADAL" clId="{0EAB0EC1-BAB6-489A-8056-32D9195E099F}" dt="2022-03-09T00:01:41.219" v="3543" actId="20577"/>
          <ac:spMkLst>
            <pc:docMk/>
            <pc:sldMk cId="0" sldId="266"/>
            <ac:spMk id="9" creationId="{00000000-0000-0000-0000-000000000000}"/>
          </ac:spMkLst>
        </pc:spChg>
        <pc:spChg chg="mod">
          <ac:chgData name="Emma Bright" userId="8c23587e-d4d5-4157-b08d-d2cf5e8cfe7c" providerId="ADAL" clId="{0EAB0EC1-BAB6-489A-8056-32D9195E099F}" dt="2022-03-09T00:00:10.623" v="3505" actId="20578"/>
          <ac:spMkLst>
            <pc:docMk/>
            <pc:sldMk cId="0" sldId="266"/>
            <ac:spMk id="10" creationId="{00000000-0000-0000-0000-000000000000}"/>
          </ac:spMkLst>
        </pc:spChg>
        <pc:spChg chg="mod">
          <ac:chgData name="Emma Bright" userId="8c23587e-d4d5-4157-b08d-d2cf5e8cfe7c" providerId="ADAL" clId="{0EAB0EC1-BAB6-489A-8056-32D9195E099F}" dt="2022-03-09T00:01:23.679" v="3534" actId="20577"/>
          <ac:spMkLst>
            <pc:docMk/>
            <pc:sldMk cId="0" sldId="266"/>
            <ac:spMk id="12" creationId="{00000000-0000-0000-0000-000000000000}"/>
          </ac:spMkLst>
        </pc:spChg>
        <pc:grpChg chg="mod">
          <ac:chgData name="Emma Bright" userId="8c23587e-d4d5-4157-b08d-d2cf5e8cfe7c" providerId="ADAL" clId="{0EAB0EC1-BAB6-489A-8056-32D9195E099F}" dt="2022-03-09T00:00:10.623" v="3505" actId="20578"/>
          <ac:grpSpMkLst>
            <pc:docMk/>
            <pc:sldMk cId="0" sldId="266"/>
            <ac:grpSpMk id="8" creationId="{00000000-0000-0000-0000-000000000000}"/>
          </ac:grpSpMkLst>
        </pc:grpChg>
        <pc:picChg chg="mod">
          <ac:chgData name="Emma Bright" userId="8c23587e-d4d5-4157-b08d-d2cf5e8cfe7c" providerId="ADAL" clId="{0EAB0EC1-BAB6-489A-8056-32D9195E099F}" dt="2022-03-06T20:23:12.770" v="871" actId="14100"/>
          <ac:picMkLst>
            <pc:docMk/>
            <pc:sldMk cId="0" sldId="266"/>
            <ac:picMk id="2" creationId="{00000000-0000-0000-0000-000000000000}"/>
          </ac:picMkLst>
        </pc:picChg>
        <pc:picChg chg="mod">
          <ac:chgData name="Emma Bright" userId="8c23587e-d4d5-4157-b08d-d2cf5e8cfe7c" providerId="ADAL" clId="{0EAB0EC1-BAB6-489A-8056-32D9195E099F}" dt="2022-03-06T20:23:25.347" v="875" actId="14100"/>
          <ac:picMkLst>
            <pc:docMk/>
            <pc:sldMk cId="0" sldId="266"/>
            <ac:picMk id="3" creationId="{00000000-0000-0000-0000-000000000000}"/>
          </ac:picMkLst>
        </pc:picChg>
      </pc:sldChg>
      <pc:sldChg chg="add del">
        <pc:chgData name="Emma Bright" userId="8c23587e-d4d5-4157-b08d-d2cf5e8cfe7c" providerId="ADAL" clId="{0EAB0EC1-BAB6-489A-8056-32D9195E099F}" dt="2022-03-06T20:02:06.012" v="588" actId="47"/>
        <pc:sldMkLst>
          <pc:docMk/>
          <pc:sldMk cId="3959086561" sldId="266"/>
        </pc:sldMkLst>
      </pc:sldChg>
    </pc:docChg>
  </pc:docChgLst>
  <pc:docChgLst>
    <pc:chgData name="Krista Miller" userId="S::krista.miller445@du.edu::05ef46ea-ca09-4917-bb36-2ed282c81c3c" providerId="AD" clId="Web-{F556FF8F-C52E-7445-CA44-4234CC2C68FD}"/>
    <pc:docChg chg="modSld">
      <pc:chgData name="Krista Miller" userId="S::krista.miller445@du.edu::05ef46ea-ca09-4917-bb36-2ed282c81c3c" providerId="AD" clId="Web-{F556FF8F-C52E-7445-CA44-4234CC2C68FD}" dt="2022-03-09T02:39:09.102" v="23" actId="20577"/>
      <pc:docMkLst>
        <pc:docMk/>
      </pc:docMkLst>
      <pc:sldChg chg="modSp">
        <pc:chgData name="Krista Miller" userId="S::krista.miller445@du.edu::05ef46ea-ca09-4917-bb36-2ed282c81c3c" providerId="AD" clId="Web-{F556FF8F-C52E-7445-CA44-4234CC2C68FD}" dt="2022-03-09T02:39:09.102" v="23" actId="20577"/>
        <pc:sldMkLst>
          <pc:docMk/>
          <pc:sldMk cId="0" sldId="258"/>
        </pc:sldMkLst>
        <pc:spChg chg="mod">
          <ac:chgData name="Krista Miller" userId="S::krista.miller445@du.edu::05ef46ea-ca09-4917-bb36-2ed282c81c3c" providerId="AD" clId="Web-{F556FF8F-C52E-7445-CA44-4234CC2C68FD}" dt="2022-03-09T02:39:09.102" v="23" actId="20577"/>
          <ac:spMkLst>
            <pc:docMk/>
            <pc:sldMk cId="0" sldId="258"/>
            <ac:spMk id="13" creationId="{00000000-0000-0000-0000-000000000000}"/>
          </ac:spMkLst>
        </pc:spChg>
      </pc:sldChg>
      <pc:sldChg chg="modNotes">
        <pc:chgData name="Krista Miller" userId="S::krista.miller445@du.edu::05ef46ea-ca09-4917-bb36-2ed282c81c3c" providerId="AD" clId="Web-{F556FF8F-C52E-7445-CA44-4234CC2C68FD}" dt="2022-03-09T02:35:11.420" v="15"/>
        <pc:sldMkLst>
          <pc:docMk/>
          <pc:sldMk cId="0" sldId="261"/>
        </pc:sldMkLst>
      </pc:sldChg>
      <pc:sldChg chg="modNotes">
        <pc:chgData name="Krista Miller" userId="S::krista.miller445@du.edu::05ef46ea-ca09-4917-bb36-2ed282c81c3c" providerId="AD" clId="Web-{F556FF8F-C52E-7445-CA44-4234CC2C68FD}" dt="2022-03-09T02:38:50.851" v="21"/>
        <pc:sldMkLst>
          <pc:docMk/>
          <pc:sldMk cId="0" sldId="263"/>
        </pc:sldMkLst>
      </pc:sldChg>
    </pc:docChg>
  </pc:docChgLst>
  <pc:docChgLst>
    <pc:chgData name="Krista Miller" userId="05ef46ea-ca09-4917-bb36-2ed282c81c3c" providerId="ADAL" clId="{F639A977-A631-42EF-BA00-F053A2838DF1}"/>
    <pc:docChg chg="undo custSel modSld">
      <pc:chgData name="Krista Miller" userId="05ef46ea-ca09-4917-bb36-2ed282c81c3c" providerId="ADAL" clId="{F639A977-A631-42EF-BA00-F053A2838DF1}" dt="2022-03-09T19:14:54.269" v="9168" actId="20577"/>
      <pc:docMkLst>
        <pc:docMk/>
      </pc:docMkLst>
      <pc:sldChg chg="addCm delCm modCm">
        <pc:chgData name="Krista Miller" userId="05ef46ea-ca09-4917-bb36-2ed282c81c3c" providerId="ADAL" clId="{F639A977-A631-42EF-BA00-F053A2838DF1}" dt="2022-03-07T21:52:47.257" v="6453"/>
        <pc:sldMkLst>
          <pc:docMk/>
          <pc:sldMk cId="0" sldId="257"/>
        </pc:sldMkLst>
      </pc:sldChg>
      <pc:sldChg chg="modNotesTx">
        <pc:chgData name="Krista Miller" userId="05ef46ea-ca09-4917-bb36-2ed282c81c3c" providerId="ADAL" clId="{F639A977-A631-42EF-BA00-F053A2838DF1}" dt="2022-03-06T20:32:53.132" v="2"/>
        <pc:sldMkLst>
          <pc:docMk/>
          <pc:sldMk cId="0" sldId="258"/>
        </pc:sldMkLst>
      </pc:sldChg>
      <pc:sldChg chg="addCm modCm">
        <pc:chgData name="Krista Miller" userId="05ef46ea-ca09-4917-bb36-2ed282c81c3c" providerId="ADAL" clId="{F639A977-A631-42EF-BA00-F053A2838DF1}" dt="2022-03-07T21:52:10.992" v="6451"/>
        <pc:sldMkLst>
          <pc:docMk/>
          <pc:sldMk cId="0" sldId="259"/>
        </pc:sldMkLst>
      </pc:sldChg>
      <pc:sldChg chg="modSp mod modNotesTx">
        <pc:chgData name="Krista Miller" userId="05ef46ea-ca09-4917-bb36-2ed282c81c3c" providerId="ADAL" clId="{F639A977-A631-42EF-BA00-F053A2838DF1}" dt="2022-03-09T19:06:07.358" v="8794" actId="20577"/>
        <pc:sldMkLst>
          <pc:docMk/>
          <pc:sldMk cId="0" sldId="261"/>
        </pc:sldMkLst>
        <pc:spChg chg="mod">
          <ac:chgData name="Krista Miller" userId="05ef46ea-ca09-4917-bb36-2ed282c81c3c" providerId="ADAL" clId="{F639A977-A631-42EF-BA00-F053A2838DF1}" dt="2022-03-06T21:04:51.495" v="653" actId="20577"/>
          <ac:spMkLst>
            <pc:docMk/>
            <pc:sldMk cId="0" sldId="261"/>
            <ac:spMk id="12" creationId="{00000000-0000-0000-0000-000000000000}"/>
          </ac:spMkLst>
        </pc:spChg>
      </pc:sldChg>
      <pc:sldChg chg="modNotesTx">
        <pc:chgData name="Krista Miller" userId="05ef46ea-ca09-4917-bb36-2ed282c81c3c" providerId="ADAL" clId="{F639A977-A631-42EF-BA00-F053A2838DF1}" dt="2022-03-09T19:08:30.256" v="8892" actId="20577"/>
        <pc:sldMkLst>
          <pc:docMk/>
          <pc:sldMk cId="0" sldId="262"/>
        </pc:sldMkLst>
      </pc:sldChg>
      <pc:sldChg chg="modNotesTx">
        <pc:chgData name="Krista Miller" userId="05ef46ea-ca09-4917-bb36-2ed282c81c3c" providerId="ADAL" clId="{F639A977-A631-42EF-BA00-F053A2838DF1}" dt="2022-03-09T19:09:11.523" v="8900" actId="20577"/>
        <pc:sldMkLst>
          <pc:docMk/>
          <pc:sldMk cId="0" sldId="263"/>
        </pc:sldMkLst>
      </pc:sldChg>
      <pc:sldChg chg="modSp mod modNotesTx">
        <pc:chgData name="Krista Miller" userId="05ef46ea-ca09-4917-bb36-2ed282c81c3c" providerId="ADAL" clId="{F639A977-A631-42EF-BA00-F053A2838DF1}" dt="2022-03-09T19:14:54.269" v="9168" actId="20577"/>
        <pc:sldMkLst>
          <pc:docMk/>
          <pc:sldMk cId="0" sldId="266"/>
        </pc:sldMkLst>
        <pc:spChg chg="mod">
          <ac:chgData name="Krista Miller" userId="05ef46ea-ca09-4917-bb36-2ed282c81c3c" providerId="ADAL" clId="{F639A977-A631-42EF-BA00-F053A2838DF1}" dt="2022-03-06T21:47:39.093" v="5856"/>
          <ac:spMkLst>
            <pc:docMk/>
            <pc:sldMk cId="0" sldId="266"/>
            <ac:spMk id="9" creationId="{00000000-0000-0000-0000-000000000000}"/>
          </ac:spMkLst>
        </pc:spChg>
        <pc:spChg chg="mod">
          <ac:chgData name="Krista Miller" userId="05ef46ea-ca09-4917-bb36-2ed282c81c3c" providerId="ADAL" clId="{F639A977-A631-42EF-BA00-F053A2838DF1}" dt="2022-03-06T21:34:40.079" v="5125" actId="20577"/>
          <ac:spMkLst>
            <pc:docMk/>
            <pc:sldMk cId="0" sldId="266"/>
            <ac:spMk id="10" creationId="{00000000-0000-0000-0000-000000000000}"/>
          </ac:spMkLst>
        </pc:spChg>
        <pc:spChg chg="mod">
          <ac:chgData name="Krista Miller" userId="05ef46ea-ca09-4917-bb36-2ed282c81c3c" providerId="ADAL" clId="{F639A977-A631-42EF-BA00-F053A2838DF1}" dt="2022-03-06T21:34:55.948" v="5128" actId="14100"/>
          <ac:spMkLst>
            <pc:docMk/>
            <pc:sldMk cId="0" sldId="266"/>
            <ac:spMk id="12" creationId="{00000000-0000-0000-0000-000000000000}"/>
          </ac:spMkLst>
        </pc:spChg>
        <pc:spChg chg="mod">
          <ac:chgData name="Krista Miller" userId="05ef46ea-ca09-4917-bb36-2ed282c81c3c" providerId="ADAL" clId="{F639A977-A631-42EF-BA00-F053A2838DF1}" dt="2022-03-06T21:34:45.248" v="5126" actId="20577"/>
          <ac:spMkLst>
            <pc:docMk/>
            <pc:sldMk cId="0" sldId="266"/>
            <ac:spMk id="13" creationId="{00000000-0000-0000-0000-000000000000}"/>
          </ac:spMkLst>
        </pc:spChg>
        <pc:grpChg chg="mod">
          <ac:chgData name="Krista Miller" userId="05ef46ea-ca09-4917-bb36-2ed282c81c3c" providerId="ADAL" clId="{F639A977-A631-42EF-BA00-F053A2838DF1}" dt="2022-03-06T21:34:51.579" v="5127" actId="14100"/>
          <ac:grpSpMkLst>
            <pc:docMk/>
            <pc:sldMk cId="0" sldId="266"/>
            <ac:grpSpMk id="8" creationId="{00000000-0000-0000-0000-000000000000}"/>
          </ac:grpSpMkLst>
        </pc:grpChg>
        <pc:grpChg chg="mod">
          <ac:chgData name="Krista Miller" userId="05ef46ea-ca09-4917-bb36-2ed282c81c3c" providerId="ADAL" clId="{F639A977-A631-42EF-BA00-F053A2838DF1}" dt="2022-03-06T21:35:01.159" v="5129" actId="14100"/>
          <ac:grpSpMkLst>
            <pc:docMk/>
            <pc:sldMk cId="0" sldId="266"/>
            <ac:grpSpMk id="11" creationId="{00000000-0000-0000-0000-000000000000}"/>
          </ac:grpSpMkLst>
        </pc:gr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393722944560932E-2"/>
          <c:y val="4.0333983778689284E-2"/>
          <c:w val="0.87415858768188381"/>
          <c:h val="0.85950380311417307"/>
        </c:manualLayout>
      </c:layout>
      <c:lineChart>
        <c:grouping val="standard"/>
        <c:varyColors val="0"/>
        <c:ser>
          <c:idx val="0"/>
          <c:order val="0"/>
          <c:tx>
            <c:strRef>
              <c:f>Sheet1!$B$1</c:f>
              <c:strCache>
                <c:ptCount val="1"/>
                <c:pt idx="0">
                  <c:v>AIC</c:v>
                </c:pt>
              </c:strCache>
            </c:strRef>
          </c:tx>
          <c:spPr>
            <a:ln w="69850" cap="rnd">
              <a:solidFill>
                <a:srgbClr val="94DDCC"/>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Posterama" panose="020B0504020200020000" pitchFamily="34" charset="0"/>
                    <a:ea typeface="+mn-ea"/>
                    <a:cs typeface="Posterama" panose="020B0504020200020000"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1 Class</c:v>
                </c:pt>
                <c:pt idx="1">
                  <c:v>2 Classes</c:v>
                </c:pt>
                <c:pt idx="2">
                  <c:v>3 Classes</c:v>
                </c:pt>
                <c:pt idx="3">
                  <c:v>4 Classes</c:v>
                </c:pt>
              </c:strCache>
            </c:strRef>
          </c:cat>
          <c:val>
            <c:numRef>
              <c:f>Sheet1!$B$2:$B$5</c:f>
              <c:numCache>
                <c:formatCode>General</c:formatCode>
                <c:ptCount val="4"/>
                <c:pt idx="0">
                  <c:v>1525</c:v>
                </c:pt>
                <c:pt idx="1">
                  <c:v>1518</c:v>
                </c:pt>
                <c:pt idx="2">
                  <c:v>1532</c:v>
                </c:pt>
                <c:pt idx="3">
                  <c:v>1564</c:v>
                </c:pt>
              </c:numCache>
            </c:numRef>
          </c:val>
          <c:smooth val="0"/>
          <c:extLst>
            <c:ext xmlns:c16="http://schemas.microsoft.com/office/drawing/2014/chart" uri="{C3380CC4-5D6E-409C-BE32-E72D297353CC}">
              <c16:uniqueId val="{00000000-0502-49FA-B3FB-B2DC26642432}"/>
            </c:ext>
          </c:extLst>
        </c:ser>
        <c:ser>
          <c:idx val="1"/>
          <c:order val="1"/>
          <c:tx>
            <c:strRef>
              <c:f>Sheet1!$C$1</c:f>
              <c:strCache>
                <c:ptCount val="1"/>
                <c:pt idx="0">
                  <c:v>BIC</c:v>
                </c:pt>
              </c:strCache>
            </c:strRef>
          </c:tx>
          <c:spPr>
            <a:ln w="60325" cap="rnd">
              <a:solidFill>
                <a:srgbClr val="976F4F"/>
              </a:solidFill>
              <a:miter lim="800000"/>
            </a:ln>
            <a:effectLst/>
          </c:spPr>
          <c:marker>
            <c:symbol val="none"/>
          </c:marker>
          <c:dPt>
            <c:idx val="3"/>
            <c:marker>
              <c:symbol val="none"/>
            </c:marker>
            <c:bubble3D val="0"/>
            <c:extLst>
              <c:ext xmlns:c16="http://schemas.microsoft.com/office/drawing/2014/chart" uri="{C3380CC4-5D6E-409C-BE32-E72D297353CC}">
                <c16:uniqueId val="{00000004-0502-49FA-B3FB-B2DC26642432}"/>
              </c:ext>
            </c:extLst>
          </c:dPt>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Posterama" panose="020B0504020200020000" pitchFamily="34" charset="0"/>
                    <a:ea typeface="+mn-ea"/>
                    <a:cs typeface="Posterama" panose="020B0504020200020000"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1 Class</c:v>
                </c:pt>
                <c:pt idx="1">
                  <c:v>2 Classes</c:v>
                </c:pt>
                <c:pt idx="2">
                  <c:v>3 Classes</c:v>
                </c:pt>
                <c:pt idx="3">
                  <c:v>4 Classes</c:v>
                </c:pt>
              </c:strCache>
            </c:strRef>
          </c:cat>
          <c:val>
            <c:numRef>
              <c:f>Sheet1!$C$2:$C$5</c:f>
              <c:numCache>
                <c:formatCode>General</c:formatCode>
                <c:ptCount val="4"/>
                <c:pt idx="0">
                  <c:v>1587</c:v>
                </c:pt>
                <c:pt idx="1">
                  <c:v>1646</c:v>
                </c:pt>
                <c:pt idx="2">
                  <c:v>1725</c:v>
                </c:pt>
                <c:pt idx="3">
                  <c:v>1822</c:v>
                </c:pt>
              </c:numCache>
            </c:numRef>
          </c:val>
          <c:smooth val="0"/>
          <c:extLst>
            <c:ext xmlns:c16="http://schemas.microsoft.com/office/drawing/2014/chart" uri="{C3380CC4-5D6E-409C-BE32-E72D297353CC}">
              <c16:uniqueId val="{00000001-0502-49FA-B3FB-B2DC26642432}"/>
            </c:ext>
          </c:extLst>
        </c:ser>
        <c:dLbls>
          <c:dLblPos val="t"/>
          <c:showLegendKey val="0"/>
          <c:showVal val="1"/>
          <c:showCatName val="0"/>
          <c:showSerName val="0"/>
          <c:showPercent val="0"/>
          <c:showBubbleSize val="0"/>
        </c:dLbls>
        <c:smooth val="0"/>
        <c:axId val="2104527728"/>
        <c:axId val="2104528144"/>
      </c:lineChart>
      <c:catAx>
        <c:axId val="2104527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Posterama" panose="020B0504020200020000" pitchFamily="34" charset="0"/>
                <a:ea typeface="+mn-ea"/>
                <a:cs typeface="Posterama" panose="020B0504020200020000" pitchFamily="34" charset="0"/>
              </a:defRPr>
            </a:pPr>
            <a:endParaRPr lang="en-US"/>
          </a:p>
        </c:txPr>
        <c:crossAx val="2104528144"/>
        <c:crosses val="autoZero"/>
        <c:auto val="1"/>
        <c:lblAlgn val="ctr"/>
        <c:lblOffset val="100"/>
        <c:noMultiLvlLbl val="0"/>
      </c:catAx>
      <c:valAx>
        <c:axId val="2104528144"/>
        <c:scaling>
          <c:orientation val="minMax"/>
          <c:min val="1500"/>
        </c:scaling>
        <c:delete val="1"/>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crossAx val="210452772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Posterama" panose="020B0504020200020000" pitchFamily="34" charset="0"/>
              <a:ea typeface="+mn-ea"/>
              <a:cs typeface="Posterama" panose="020B0504020200020000"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4390BD-95BF-4B9F-BAC6-E79DFA7E55C3}" type="datetimeFigureOut">
              <a:rPr lang="en-US" smtClean="0"/>
              <a:t>3/12/2022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D19B59-6D1A-48EF-877B-CFFD92DE3C56}" type="slidenum">
              <a:rPr lang="en-US" smtClean="0"/>
              <a:t>‹#›</a:t>
            </a:fld>
            <a:endParaRPr lang="en-US"/>
          </a:p>
        </p:txBody>
      </p:sp>
    </p:spTree>
    <p:extLst>
      <p:ext uri="{BB962C8B-B14F-4D97-AF65-F5344CB8AC3E}">
        <p14:creationId xmlns:p14="http://schemas.microsoft.com/office/powerpoint/2010/main" val="3016198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Mention the dataset – talk about it a little. </a:t>
            </a:r>
          </a:p>
        </p:txBody>
      </p:sp>
      <p:sp>
        <p:nvSpPr>
          <p:cNvPr id="4" name="Slide Number Placeholder 3"/>
          <p:cNvSpPr>
            <a:spLocks noGrp="1"/>
          </p:cNvSpPr>
          <p:nvPr>
            <p:ph type="sldNum" sz="quarter" idx="5"/>
          </p:nvPr>
        </p:nvSpPr>
        <p:spPr/>
        <p:txBody>
          <a:bodyPr/>
          <a:lstStyle/>
          <a:p>
            <a:fld id="{FAD19B59-6D1A-48EF-877B-CFFD92DE3C56}" type="slidenum">
              <a:rPr lang="en-US" smtClean="0"/>
              <a:t>2</a:t>
            </a:fld>
            <a:endParaRPr lang="en-US"/>
          </a:p>
        </p:txBody>
      </p:sp>
    </p:spTree>
    <p:extLst>
      <p:ext uri="{BB962C8B-B14F-4D97-AF65-F5344CB8AC3E}">
        <p14:creationId xmlns:p14="http://schemas.microsoft.com/office/powerpoint/2010/main" val="2368717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t>What’s a latent variable?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t>An unobservable variable. </a:t>
            </a:r>
          </a:p>
          <a:p>
            <a:r>
              <a:rPr lang="en-US" b="0" i="0">
                <a:solidFill>
                  <a:srgbClr val="333333"/>
                </a:solidFill>
                <a:effectLst/>
                <a:latin typeface="arial" panose="020B0604020202020204" pitchFamily="34" charset="0"/>
              </a:rPr>
              <a:t>The assumption underlying LCA is that membership in unobserved groups (or classes) can be explained by patterns of scores across survey questions, assessment indicators, or scales.</a:t>
            </a:r>
          </a:p>
          <a:p>
            <a:endParaRPr lang="en-US" b="0" i="0">
              <a:solidFill>
                <a:srgbClr val="333333"/>
              </a:solidFill>
              <a:effectLst/>
              <a:latin typeface="arial" panose="020B0604020202020204" pitchFamily="34" charset="0"/>
            </a:endParaRPr>
          </a:p>
          <a:p>
            <a:r>
              <a:rPr lang="en-US" b="1" i="0">
                <a:solidFill>
                  <a:srgbClr val="777777"/>
                </a:solidFill>
                <a:effectLst/>
                <a:latin typeface="PT Sans" panose="020B0604020202020204" pitchFamily="34" charset="0"/>
              </a:rPr>
              <a:t>A variety of reasons can cause latent, non-observable, variables.</a:t>
            </a:r>
            <a:r>
              <a:rPr lang="en-US" b="0" i="0">
                <a:solidFill>
                  <a:srgbClr val="777777"/>
                </a:solidFill>
                <a:effectLst/>
                <a:latin typeface="PT Sans" panose="020B0604020202020204" pitchFamily="34" charset="0"/>
              </a:rPr>
              <a:t> People may not want to be honest, or they may not be aware themselves of any important factors. For example, a person’s level of neurosis, conscientiousness or openness are all latent variables; </a:t>
            </a:r>
            <a:r>
              <a:rPr lang="en-US" b="1" i="0">
                <a:solidFill>
                  <a:srgbClr val="777777"/>
                </a:solidFill>
                <a:effectLst/>
                <a:latin typeface="PT Sans" panose="020B0604020202020204" pitchFamily="34" charset="0"/>
              </a:rPr>
              <a:t>They are almost impossible to measure directly</a:t>
            </a:r>
            <a:r>
              <a:rPr lang="en-US" b="0" i="0">
                <a:solidFill>
                  <a:srgbClr val="777777"/>
                </a:solidFill>
                <a:effectLst/>
                <a:latin typeface="PT Sans" panose="020B0604020202020204" pitchFamily="34" charset="0"/>
              </a:rPr>
              <a:t>. </a:t>
            </a:r>
          </a:p>
          <a:p>
            <a:endParaRPr lang="en-US" b="0" i="0">
              <a:solidFill>
                <a:srgbClr val="777777"/>
              </a:solidFill>
              <a:effectLst/>
              <a:latin typeface="PT Sans" panose="020B0604020202020204" pitchFamily="34" charset="0"/>
            </a:endParaRPr>
          </a:p>
          <a:p>
            <a:r>
              <a:rPr lang="en-US" b="0" i="0">
                <a:solidFill>
                  <a:srgbClr val="777777"/>
                </a:solidFill>
                <a:effectLst/>
                <a:latin typeface="PT Sans" panose="020B0604020202020204" pitchFamily="34" charset="0"/>
              </a:rPr>
              <a:t>Examples of </a:t>
            </a:r>
            <a:r>
              <a:rPr lang="en-US" b="1" i="0">
                <a:solidFill>
                  <a:srgbClr val="777777"/>
                </a:solidFill>
                <a:effectLst/>
                <a:latin typeface="PT Sans" panose="020B0604020202020204" pitchFamily="34" charset="0"/>
              </a:rPr>
              <a:t>latent classes</a:t>
            </a:r>
            <a:r>
              <a:rPr lang="en-US" b="0" i="0">
                <a:solidFill>
                  <a:srgbClr val="777777"/>
                </a:solidFill>
                <a:effectLst/>
                <a:latin typeface="PT Sans" panose="020B0604020202020204" pitchFamily="34" charset="0"/>
              </a:rPr>
              <a:t>, where participants can form groups based on these hidden variables, include: “non-drinkers vs. drinkers”, “drug-use”. </a:t>
            </a:r>
          </a:p>
          <a:p>
            <a:endParaRPr lang="en-US" b="0" i="0">
              <a:solidFill>
                <a:srgbClr val="777777"/>
              </a:solidFill>
              <a:effectLst/>
              <a:latin typeface="PT Sans" panose="020B0604020202020204" pitchFamily="34" charset="0"/>
            </a:endParaRPr>
          </a:p>
          <a:p>
            <a:r>
              <a:rPr lang="en-US" b="0" i="0">
                <a:solidFill>
                  <a:srgbClr val="777777"/>
                </a:solidFill>
                <a:effectLst/>
                <a:latin typeface="PT Sans" panose="020B0604020202020204" pitchFamily="34" charset="0"/>
              </a:rPr>
              <a:t>This form of analysis can be especially helpful within the healthcare field where there may be a sense of “taboo” about answering questions in a particular way. </a:t>
            </a:r>
          </a:p>
          <a:p>
            <a:endParaRPr lang="en-US" b="0" i="0">
              <a:solidFill>
                <a:srgbClr val="777777"/>
              </a:solidFill>
              <a:effectLst/>
              <a:latin typeface="PT Sans" panose="020B0604020202020204" pitchFamily="34" charset="0"/>
            </a:endParaRPr>
          </a:p>
        </p:txBody>
      </p:sp>
      <p:sp>
        <p:nvSpPr>
          <p:cNvPr id="4" name="Slide Number Placeholder 3"/>
          <p:cNvSpPr>
            <a:spLocks noGrp="1"/>
          </p:cNvSpPr>
          <p:nvPr>
            <p:ph type="sldNum" sz="quarter" idx="5"/>
          </p:nvPr>
        </p:nvSpPr>
        <p:spPr/>
        <p:txBody>
          <a:bodyPr/>
          <a:lstStyle/>
          <a:p>
            <a:fld id="{FAD19B59-6D1A-48EF-877B-CFFD92DE3C56}" type="slidenum">
              <a:rPr lang="en-US" smtClean="0"/>
              <a:t>3</a:t>
            </a:fld>
            <a:endParaRPr lang="en-US"/>
          </a:p>
        </p:txBody>
      </p:sp>
    </p:spTree>
    <p:extLst>
      <p:ext uri="{BB962C8B-B14F-4D97-AF65-F5344CB8AC3E}">
        <p14:creationId xmlns:p14="http://schemas.microsoft.com/office/powerpoint/2010/main" val="3019968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777777"/>
                </a:solidFill>
                <a:effectLst/>
                <a:latin typeface="PT Sans" panose="020B0604020202020204" pitchFamily="34" charset="0"/>
              </a:rPr>
              <a:t>Why use LCA on this set?</a:t>
            </a:r>
          </a:p>
          <a:p>
            <a:r>
              <a:rPr lang="en-US" b="1" i="0" dirty="0">
                <a:solidFill>
                  <a:srgbClr val="777777"/>
                </a:solidFill>
                <a:effectLst/>
                <a:latin typeface="PT Sans" panose="020B0604020202020204" pitchFamily="34" charset="0"/>
              </a:rPr>
              <a:t>1. We wanted to explore clustering. </a:t>
            </a:r>
          </a:p>
          <a:p>
            <a:r>
              <a:rPr lang="en-US" b="0" i="0" dirty="0">
                <a:solidFill>
                  <a:srgbClr val="777777"/>
                </a:solidFill>
                <a:effectLst/>
                <a:latin typeface="PT Sans" panose="020B0604020202020204" pitchFamily="34" charset="0"/>
              </a:rPr>
              <a:t>Because it’s survey data – and LCA is frequently used for clustering with survey data. </a:t>
            </a:r>
          </a:p>
          <a:p>
            <a:endParaRPr lang="en-US" b="0" i="0" dirty="0">
              <a:solidFill>
                <a:srgbClr val="777777"/>
              </a:solidFill>
              <a:effectLst/>
              <a:latin typeface="PT Sans" panose="020B0604020202020204" pitchFamily="34" charset="0"/>
            </a:endParaRPr>
          </a:p>
          <a:p>
            <a:r>
              <a:rPr lang="en-US" b="1" i="0" dirty="0">
                <a:solidFill>
                  <a:srgbClr val="777777"/>
                </a:solidFill>
                <a:effectLst/>
                <a:latin typeface="PT Sans" panose="020B0604020202020204" pitchFamily="34" charset="0"/>
              </a:rPr>
              <a:t>What's the difference between using LCA and K-means or another form of clustering?</a:t>
            </a:r>
          </a:p>
          <a:p>
            <a:r>
              <a:rPr lang="en-US" b="1" i="0" dirty="0">
                <a:solidFill>
                  <a:srgbClr val="777777"/>
                </a:solidFill>
                <a:effectLst/>
                <a:latin typeface="PT Sans" panose="020B0604020202020204" pitchFamily="34" charset="0"/>
              </a:rPr>
              <a:t>K-means </a:t>
            </a:r>
            <a:r>
              <a:rPr lang="en-US" b="0" i="0" dirty="0">
                <a:solidFill>
                  <a:srgbClr val="777777"/>
                </a:solidFill>
                <a:effectLst/>
                <a:latin typeface="PT Sans" panose="020B0604020202020204" pitchFamily="34" charset="0"/>
              </a:rPr>
              <a:t>believes that what you respond is what you mean – it </a:t>
            </a:r>
            <a:r>
              <a:rPr lang="en-US" b="1" i="0" dirty="0">
                <a:solidFill>
                  <a:srgbClr val="777777"/>
                </a:solidFill>
                <a:effectLst/>
                <a:latin typeface="PT Sans" panose="020B0604020202020204" pitchFamily="34" charset="0"/>
              </a:rPr>
              <a:t>doesn’t consider “latent” </a:t>
            </a:r>
            <a:r>
              <a:rPr lang="en-US" b="0" i="0" dirty="0">
                <a:solidFill>
                  <a:srgbClr val="777777"/>
                </a:solidFill>
                <a:effectLst/>
                <a:latin typeface="PT Sans" panose="020B0604020202020204" pitchFamily="34" charset="0"/>
              </a:rPr>
              <a:t>variables such as openness to responding/hidden taboo information</a:t>
            </a:r>
          </a:p>
          <a:p>
            <a:r>
              <a:rPr lang="en-US" b="0" i="0" dirty="0">
                <a:solidFill>
                  <a:srgbClr val="333333"/>
                </a:solidFill>
                <a:effectLst/>
                <a:latin typeface="arial" panose="020B0604020202020204" pitchFamily="34" charset="0"/>
              </a:rPr>
              <a:t>LCA, on the other hand, assumes that latent classes exist and explain patterns of observed scores across cases. </a:t>
            </a:r>
          </a:p>
          <a:p>
            <a:r>
              <a:rPr lang="en-US" b="0" i="0" dirty="0">
                <a:solidFill>
                  <a:srgbClr val="333333"/>
                </a:solidFill>
                <a:effectLst/>
                <a:latin typeface="arial" panose="020B0604020202020204" pitchFamily="34" charset="0"/>
              </a:rPr>
              <a:t>In cluster analysis, variable means are used to define “nearness” of cases; therefore, </a:t>
            </a:r>
            <a:r>
              <a:rPr lang="en-US" b="1" i="0" dirty="0">
                <a:solidFill>
                  <a:srgbClr val="333333"/>
                </a:solidFill>
                <a:effectLst/>
                <a:latin typeface="arial" panose="020B0604020202020204" pitchFamily="34" charset="0"/>
              </a:rPr>
              <a:t>analysis variables should be continuous</a:t>
            </a:r>
            <a:r>
              <a:rPr lang="en-US" b="0" i="0" dirty="0">
                <a:solidFill>
                  <a:srgbClr val="333333"/>
                </a:solidFill>
                <a:effectLst/>
                <a:latin typeface="arial" panose="020B0604020202020204" pitchFamily="34" charset="0"/>
              </a:rPr>
              <a:t>.</a:t>
            </a:r>
          </a:p>
          <a:p>
            <a:r>
              <a:rPr lang="en-US" b="1" i="0" dirty="0">
                <a:solidFill>
                  <a:srgbClr val="333333"/>
                </a:solidFill>
                <a:effectLst/>
                <a:latin typeface="arial" panose="020B0604020202020204" pitchFamily="34" charset="0"/>
              </a:rPr>
              <a:t>In LCA, </a:t>
            </a:r>
            <a:r>
              <a:rPr lang="en-US" b="0" i="0" dirty="0">
                <a:solidFill>
                  <a:srgbClr val="333333"/>
                </a:solidFill>
                <a:effectLst/>
                <a:latin typeface="arial" panose="020B0604020202020204" pitchFamily="34" charset="0"/>
              </a:rPr>
              <a:t>because the </a:t>
            </a:r>
            <a:r>
              <a:rPr lang="en-US" b="1" i="0" dirty="0">
                <a:solidFill>
                  <a:srgbClr val="333333"/>
                </a:solidFill>
                <a:effectLst/>
                <a:latin typeface="arial" panose="020B0604020202020204" pitchFamily="34" charset="0"/>
              </a:rPr>
              <a:t>analysis variables are categorical</a:t>
            </a:r>
            <a:r>
              <a:rPr lang="en-US" b="0" i="0" dirty="0">
                <a:solidFill>
                  <a:srgbClr val="333333"/>
                </a:solidFill>
                <a:effectLst/>
                <a:latin typeface="arial" panose="020B0604020202020204" pitchFamily="34" charset="0"/>
              </a:rPr>
              <a:t>, cross-tabulations are used as the input information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Why did we choose this dataset?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In LCA </a:t>
            </a:r>
            <a:r>
              <a:rPr lang="en-US" dirty="0"/>
              <a:t>It’s the responsibility of the researcher to label the latent classes using LCA,</a:t>
            </a:r>
            <a:r>
              <a:rPr lang="en-US" b="0" dirty="0"/>
              <a:t> we understood the variables within the set and can label classes appropriately – not necessarily the case with complex mental health/healthcare data. </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Given that It’s the responsibility of the researcher to label the latent classes  - it’s particularly important to perform exploratory analysis and understand their sample population and where the data was collected or generated, because it provides additional context for labeling. </a:t>
            </a:r>
          </a:p>
        </p:txBody>
      </p:sp>
      <p:sp>
        <p:nvSpPr>
          <p:cNvPr id="4" name="Slide Number Placeholder 3"/>
          <p:cNvSpPr>
            <a:spLocks noGrp="1"/>
          </p:cNvSpPr>
          <p:nvPr>
            <p:ph type="sldNum" sz="quarter" idx="5"/>
          </p:nvPr>
        </p:nvSpPr>
        <p:spPr/>
        <p:txBody>
          <a:bodyPr/>
          <a:lstStyle/>
          <a:p>
            <a:fld id="{FAD19B59-6D1A-48EF-877B-CFFD92DE3C56}" type="slidenum">
              <a:rPr lang="en-US" smtClean="0"/>
              <a:t>4</a:t>
            </a:fld>
            <a:endParaRPr lang="en-US"/>
          </a:p>
        </p:txBody>
      </p:sp>
    </p:spTree>
    <p:extLst>
      <p:ext uri="{BB962C8B-B14F-4D97-AF65-F5344CB8AC3E}">
        <p14:creationId xmlns:p14="http://schemas.microsoft.com/office/powerpoint/2010/main" val="1575653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Exploratory Analysis</a:t>
            </a:r>
          </a:p>
          <a:p>
            <a:r>
              <a:rPr lang="en-US" b="0" i="0" u="none" strike="noStrike" dirty="0">
                <a:solidFill>
                  <a:srgbClr val="333333"/>
                </a:solidFill>
                <a:effectLst/>
                <a:latin typeface="Roboto Condensed" panose="02000000000000000000" pitchFamily="2" charset="0"/>
              </a:rPr>
              <a:t>We performed univariate, bivariate, and multivariate analyses to identify correlations between our features and use reasonable judgment to determine which variables to select for our LCA Analysis. </a:t>
            </a:r>
          </a:p>
          <a:p>
            <a:endParaRPr lang="en-US" b="0" i="0" u="none" strike="noStrike" dirty="0">
              <a:solidFill>
                <a:srgbClr val="333333"/>
              </a:solidFill>
              <a:effectLst/>
              <a:latin typeface="Roboto Condensed" panose="02000000000000000000" pitchFamily="2" charset="0"/>
            </a:endParaRPr>
          </a:p>
          <a:p>
            <a:r>
              <a:rPr lang="en-US" b="1" i="0" u="none" strike="noStrike" dirty="0">
                <a:solidFill>
                  <a:srgbClr val="333333"/>
                </a:solidFill>
                <a:effectLst/>
                <a:latin typeface="Roboto Condensed" panose="02000000000000000000" pitchFamily="2" charset="0"/>
              </a:rPr>
              <a:t>Variable Selection</a:t>
            </a:r>
          </a:p>
          <a:p>
            <a:r>
              <a:rPr lang="en-US" dirty="0"/>
              <a:t>Its up for debate whether/how it’s useful for LCA. We explored R packages that were designed for dimensionality reduction, however, after reading and performing some research on LCA it made more sense to choose variables on our own that we thought would be useful for classification, because we must interpret the output by variable rather than looking at a holistic outcome of a model.  There is no maximum or minimum recommendation of variables to be included. </a:t>
            </a:r>
          </a:p>
          <a:p>
            <a:endParaRPr lang="en-US" dirty="0"/>
          </a:p>
          <a:p>
            <a:r>
              <a:rPr lang="en-US" dirty="0"/>
              <a:t>Finally, we must</a:t>
            </a:r>
          </a:p>
          <a:p>
            <a:r>
              <a:rPr lang="en-US" b="1" dirty="0"/>
              <a:t>Encode Data </a:t>
            </a:r>
          </a:p>
          <a:p>
            <a:r>
              <a:rPr lang="en-US" dirty="0"/>
              <a:t>We performed two types of categorical Encoding is a process where we transform categorical data into numerical data. We used a combination of </a:t>
            </a:r>
            <a:r>
              <a:rPr lang="en-US" b="1" dirty="0"/>
              <a:t>one-hot encoding </a:t>
            </a:r>
            <a:r>
              <a:rPr lang="en-US" dirty="0"/>
              <a:t>and </a:t>
            </a:r>
            <a:r>
              <a:rPr lang="en-US" b="1" dirty="0"/>
              <a:t>label encoding</a:t>
            </a:r>
            <a:r>
              <a:rPr lang="en-US" dirty="0"/>
              <a:t> to prepare data for analysis. </a:t>
            </a:r>
          </a:p>
          <a:p>
            <a:r>
              <a:rPr lang="en-US" dirty="0"/>
              <a:t>One-Hot Encoding or OHE is a technique that transforms all the elements on a categorical column into new columns represented by 0 or 1 (binary values)  (product types bought frequently ) to signify the presence of the category value. </a:t>
            </a:r>
          </a:p>
          <a:p>
            <a:r>
              <a:rPr lang="en-US" dirty="0"/>
              <a:t>Label Encoding was different — the process transforms </a:t>
            </a:r>
            <a:r>
              <a:rPr lang="en-US" b="1" dirty="0"/>
              <a:t>categorical column elements into numerical values without any additional column</a:t>
            </a:r>
            <a:r>
              <a:rPr lang="en-US" dirty="0"/>
              <a:t>.</a:t>
            </a:r>
          </a:p>
          <a:p>
            <a:endParaRPr lang="en-US" dirty="0"/>
          </a:p>
          <a:p>
            <a:r>
              <a:rPr lang="en-US" dirty="0"/>
              <a:t>Manifest Variables</a:t>
            </a:r>
          </a:p>
          <a:p>
            <a:r>
              <a:rPr lang="en-US" dirty="0"/>
              <a:t>In order to use the encoded data, our LCA model needed to have positive integers – so we added 1.  “What are manifest variables?”</a:t>
            </a:r>
          </a:p>
          <a:p>
            <a:endParaRPr lang="en-US" dirty="0"/>
          </a:p>
          <a:p>
            <a:r>
              <a:rPr lang="en-US" b="1" dirty="0"/>
              <a:t>Manifest Variable:</a:t>
            </a:r>
          </a:p>
          <a:p>
            <a:r>
              <a:rPr lang="en-US" dirty="0"/>
              <a:t>In latent variable models , a manifest variable (or indicator) is an observable variable - i.e. a variable that can be measured directly. A manifest variable can be continuous or categorical. It cannot be 0 – so we had to add 1 to all our variables (one-hot encoding)</a:t>
            </a:r>
          </a:p>
          <a:p>
            <a:r>
              <a:rPr lang="en-US" dirty="0"/>
              <a:t>The opposite concept is the latent variable .</a:t>
            </a:r>
          </a:p>
        </p:txBody>
      </p:sp>
      <p:sp>
        <p:nvSpPr>
          <p:cNvPr id="4" name="Slide Number Placeholder 3"/>
          <p:cNvSpPr>
            <a:spLocks noGrp="1"/>
          </p:cNvSpPr>
          <p:nvPr>
            <p:ph type="sldNum" sz="quarter" idx="5"/>
          </p:nvPr>
        </p:nvSpPr>
        <p:spPr/>
        <p:txBody>
          <a:bodyPr/>
          <a:lstStyle/>
          <a:p>
            <a:fld id="{FAD19B59-6D1A-48EF-877B-CFFD92DE3C56}" type="slidenum">
              <a:rPr lang="en-US" smtClean="0"/>
              <a:t>5</a:t>
            </a:fld>
            <a:endParaRPr lang="en-US"/>
          </a:p>
        </p:txBody>
      </p:sp>
    </p:spTree>
    <p:extLst>
      <p:ext uri="{BB962C8B-B14F-4D97-AF65-F5344CB8AC3E}">
        <p14:creationId xmlns:p14="http://schemas.microsoft.com/office/powerpoint/2010/main" val="3272737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As we dove into our exploratory analysis, we found a </a:t>
            </a:r>
            <a:r>
              <a:rPr lang="en-US" b="1" dirty="0"/>
              <a:t>natural divide </a:t>
            </a:r>
            <a:r>
              <a:rPr lang="en-US" dirty="0"/>
              <a:t>in the types of survey questions that were asked:</a:t>
            </a:r>
          </a:p>
          <a:p>
            <a:pPr>
              <a:defRPr/>
            </a:pPr>
            <a:endParaRPr lang="en-US" dirty="0"/>
          </a:p>
          <a:p>
            <a:pPr>
              <a:defRPr/>
            </a:pPr>
            <a:r>
              <a:rPr lang="en-US" dirty="0"/>
              <a:t>-</a:t>
            </a:r>
            <a:r>
              <a:rPr lang="en-US" b="1" dirty="0"/>
              <a:t>Demographic</a:t>
            </a:r>
            <a:r>
              <a:rPr lang="en-US" dirty="0"/>
              <a:t> (things like: income, age, employment status, gender)</a:t>
            </a:r>
          </a:p>
          <a:p>
            <a:pPr>
              <a:defRPr/>
            </a:pPr>
            <a:r>
              <a:rPr lang="en-US" dirty="0"/>
              <a:t>-</a:t>
            </a:r>
            <a:r>
              <a:rPr lang="en-US" b="1" dirty="0"/>
              <a:t>Buyer Behavior </a:t>
            </a:r>
            <a:r>
              <a:rPr lang="en-US" dirty="0"/>
              <a:t>(how much time they spent in store, how coffee is purchased (drive through, walk in, dine in), location (proximity to their house), and how much money they spent.  </a:t>
            </a:r>
          </a:p>
          <a:p>
            <a:pPr>
              <a:defRPr/>
            </a:pPr>
            <a:r>
              <a:rPr lang="en-US" dirty="0"/>
              <a:t>-</a:t>
            </a:r>
            <a:r>
              <a:rPr lang="en-US" b="1" dirty="0"/>
              <a:t>Experience variables </a:t>
            </a:r>
            <a:r>
              <a:rPr lang="en-US" b="0" dirty="0"/>
              <a:t>represented</a:t>
            </a:r>
            <a:r>
              <a:rPr lang="en-US" b="1" dirty="0"/>
              <a:t> </a:t>
            </a:r>
            <a:r>
              <a:rPr lang="en-US" dirty="0"/>
              <a:t>their ratings and perceptions about their experience at Starbucks.  These questions captured information on how they rated ambiance, service, feelings about sales and promotions, and quality </a:t>
            </a:r>
          </a:p>
          <a:p>
            <a:pPr>
              <a:defRPr/>
            </a:pPr>
            <a:endParaRPr lang="en-US" dirty="0"/>
          </a:p>
          <a:p>
            <a:pPr>
              <a:defRPr/>
            </a:pPr>
            <a:r>
              <a:rPr lang="en-US" dirty="0"/>
              <a:t>Given that we needed to select our variables for the model, we thought it was reasonable to </a:t>
            </a:r>
            <a:r>
              <a:rPr lang="en-US" b="1" dirty="0"/>
              <a:t>choose 2 variables </a:t>
            </a:r>
            <a:r>
              <a:rPr lang="en-US" dirty="0"/>
              <a:t>from each of these categories:</a:t>
            </a:r>
          </a:p>
          <a:p>
            <a:pPr>
              <a:defRPr/>
            </a:pPr>
            <a:endParaRPr lang="en-US" dirty="0"/>
          </a:p>
          <a:p>
            <a:pPr>
              <a:defRPr/>
            </a:pPr>
            <a:r>
              <a:rPr lang="en-US" dirty="0"/>
              <a:t>Demographic information-&gt; we chose income and age.  We thought that employment status highly correlated with income, and gender also actually correlated with employment status (since one of the responses was ‘housewife’, which automatically assumes gender).</a:t>
            </a:r>
          </a:p>
          <a:p>
            <a:pPr>
              <a:defRPr/>
            </a:pPr>
            <a:endParaRPr lang="en-US" dirty="0"/>
          </a:p>
          <a:p>
            <a:pPr>
              <a:defRPr/>
            </a:pPr>
            <a:r>
              <a:rPr lang="en-US" dirty="0"/>
              <a:t>Buyer behavior variables -&gt; we chose time spent and how they consumed Starbucks.  We dropped how much money they spent (also correlated with income), and we just weren’t that interested in location.</a:t>
            </a:r>
          </a:p>
          <a:p>
            <a:pPr>
              <a:defRPr/>
            </a:pPr>
            <a:r>
              <a:rPr lang="en-US" dirty="0"/>
              <a:t> </a:t>
            </a:r>
          </a:p>
          <a:p>
            <a:pPr>
              <a:defRPr/>
            </a:pPr>
            <a:r>
              <a:rPr lang="en-US" dirty="0"/>
              <a:t>Finally,</a:t>
            </a:r>
          </a:p>
          <a:p>
            <a:pPr>
              <a:defRPr/>
            </a:pPr>
            <a:r>
              <a:rPr lang="en-US" dirty="0"/>
              <a:t>Experience variables -&gt; we thought we would get the most information from the product quality rating and service perceptions rather than how they rated variables like </a:t>
            </a:r>
            <a:r>
              <a:rPr lang="en-US" dirty="0" err="1"/>
              <a:t>wifi</a:t>
            </a:r>
            <a:r>
              <a:rPr lang="en-US" dirty="0"/>
              <a:t> and promotions. </a:t>
            </a:r>
          </a:p>
          <a:p>
            <a:pPr>
              <a:defRPr/>
            </a:pPr>
            <a:endParaRPr lang="en-US" dirty="0"/>
          </a:p>
          <a:p>
            <a:pPr marL="0" marR="0" lvl="0" indent="0" algn="l" defTabSz="914400">
              <a:lnSpc>
                <a:spcPct val="100000"/>
              </a:lnSpc>
              <a:spcBef>
                <a:spcPts val="0"/>
              </a:spcBef>
              <a:spcAft>
                <a:spcPts val="0"/>
              </a:spcAft>
              <a:buClrTx/>
              <a:buSzTx/>
              <a:buFontTx/>
              <a:buNone/>
              <a:tabLst/>
              <a:defRPr/>
            </a:pPr>
            <a:r>
              <a:rPr lang="en-US" b="1" dirty="0">
                <a:cs typeface="Calibri"/>
              </a:rPr>
              <a:t>Then created several visualizations, a few of which are presented here:  </a:t>
            </a:r>
          </a:p>
          <a:p>
            <a:endParaRPr lang="en-US" dirty="0">
              <a:cs typeface="Calibri"/>
            </a:endParaRPr>
          </a:p>
          <a:p>
            <a:r>
              <a:rPr lang="en-US" dirty="0"/>
              <a:t>Interesting things to note:</a:t>
            </a:r>
            <a:endParaRPr lang="en-US" dirty="0">
              <a:cs typeface="Calibri"/>
            </a:endParaRPr>
          </a:p>
          <a:p>
            <a:r>
              <a:rPr lang="en-US" dirty="0"/>
              <a:t>We thought that the respondents may not be regular Starbucks customers and the survey may have been included as some sort of promotional offer because the Visit Frequency was primarily "Rarely“ and there were so few people who responded as “Daily” visitors.  We were concerned that this could impact our analysis as we're looking to cluster customers into distinct groups.  </a:t>
            </a:r>
            <a:endParaRPr lang="en-US" dirty="0">
              <a:cs typeface="Calibri"/>
            </a:endParaRPr>
          </a:p>
          <a:p>
            <a:endParaRPr lang="en-US" dirty="0"/>
          </a:p>
          <a:p>
            <a:r>
              <a:rPr lang="en-US" dirty="0"/>
              <a:t>In terms of the age distribution, we thought it was interesting that the respondents to the survey were largely from the 20-29 age group.  That may say something about who is actually willing to fill out a survey and if compensation was involved (both of which could actually be latent variables). </a:t>
            </a:r>
            <a:endParaRPr lang="en-US" dirty="0">
              <a:cs typeface="Calibri"/>
            </a:endParaRPr>
          </a:p>
          <a:p>
            <a:endParaRPr lang="en-US" dirty="0"/>
          </a:p>
          <a:p>
            <a:r>
              <a:rPr lang="en-US" dirty="0"/>
              <a:t>-So, out of curiosity, we went back to the </a:t>
            </a:r>
            <a:r>
              <a:rPr lang="en-US" b="1" dirty="0"/>
              <a:t>metadata</a:t>
            </a:r>
            <a:r>
              <a:rPr lang="en-US" dirty="0"/>
              <a:t> and saw that this survey was conducted in Malaysia through a Google form in the month of September 2019.  Unfortunately, we don’t have any other details about how the survey was written or distributed. </a:t>
            </a:r>
          </a:p>
          <a:p>
            <a:endParaRPr lang="en-US" dirty="0"/>
          </a:p>
          <a:p>
            <a:endParaRPr lang="en-US" dirty="0"/>
          </a:p>
        </p:txBody>
      </p:sp>
      <p:sp>
        <p:nvSpPr>
          <p:cNvPr id="4" name="Slide Number Placeholder 3"/>
          <p:cNvSpPr>
            <a:spLocks noGrp="1"/>
          </p:cNvSpPr>
          <p:nvPr>
            <p:ph type="sldNum" sz="quarter" idx="5"/>
          </p:nvPr>
        </p:nvSpPr>
        <p:spPr/>
        <p:txBody>
          <a:bodyPr/>
          <a:lstStyle/>
          <a:p>
            <a:fld id="{FAD19B59-6D1A-48EF-877B-CFFD92DE3C56}" type="slidenum">
              <a:rPr lang="en-US" smtClean="0"/>
              <a:t>6</a:t>
            </a:fld>
            <a:endParaRPr lang="en-US"/>
          </a:p>
        </p:txBody>
      </p:sp>
    </p:spTree>
    <p:extLst>
      <p:ext uri="{BB962C8B-B14F-4D97-AF65-F5344CB8AC3E}">
        <p14:creationId xmlns:p14="http://schemas.microsoft.com/office/powerpoint/2010/main" val="563140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we selected our 6 variables, we placed them in the LCA model.  </a:t>
            </a:r>
          </a:p>
          <a:p>
            <a:endParaRPr lang="en-US"/>
          </a:p>
          <a:p>
            <a:r>
              <a:rPr lang="en-US"/>
              <a:t>Latent class models are estimated by iteratively adding potential classes to determine which model is best fit to the data. </a:t>
            </a:r>
          </a:p>
          <a:p>
            <a:endParaRPr lang="en-US"/>
          </a:p>
          <a:p>
            <a:r>
              <a:rPr lang="en-US"/>
              <a:t>Judging “best fit” requires consideration of several conditions.  Not just minimizing information criteria (which is shown on the graph here), but it is also important to consider model interpretability. </a:t>
            </a:r>
          </a:p>
          <a:p>
            <a:endParaRPr lang="en-US"/>
          </a:p>
          <a:p>
            <a:r>
              <a:rPr lang="en-US"/>
              <a:t>Information criteria measurements (like AIC and BIC ) reflect how well the model predicts the data, with smaller values indicating a better model fit. </a:t>
            </a:r>
          </a:p>
          <a:p>
            <a:r>
              <a:rPr lang="en-US"/>
              <a:t>Of note, we read that BIC is the most commonly reported statistic for comparing LCA model results.  </a:t>
            </a:r>
          </a:p>
          <a:p>
            <a:endParaRPr lang="en-US"/>
          </a:p>
          <a:p>
            <a:r>
              <a:rPr lang="en-US" b="1"/>
              <a:t>We ended up selecting 2 classes for 3 reasons:</a:t>
            </a:r>
          </a:p>
          <a:p>
            <a:endParaRPr lang="en-US"/>
          </a:p>
          <a:p>
            <a:pPr marL="228600" indent="-228600">
              <a:buAutoNum type="arabicPeriod"/>
            </a:pPr>
            <a:r>
              <a:rPr lang="en-US"/>
              <a:t>Lowest AIC</a:t>
            </a:r>
          </a:p>
          <a:p>
            <a:pPr marL="228600" indent="-228600">
              <a:buAutoNum type="arabicPeriod"/>
            </a:pPr>
            <a:r>
              <a:rPr lang="en-US"/>
              <a:t>Had a low(er) BIC</a:t>
            </a:r>
          </a:p>
          <a:p>
            <a:pPr marL="228600" indent="-228600">
              <a:buAutoNum type="arabicPeriod"/>
            </a:pPr>
            <a:r>
              <a:rPr lang="en-US"/>
              <a:t>Had the highest model parsimony (which is another word for interpretability)</a:t>
            </a:r>
          </a:p>
          <a:p>
            <a:pPr marL="228600" indent="-228600">
              <a:buAutoNum type="arabicPeriod"/>
            </a:pPr>
            <a:endParaRPr lang="en-US"/>
          </a:p>
          <a:p>
            <a:pPr marL="0" indent="0">
              <a:buNone/>
            </a:pPr>
            <a:r>
              <a:rPr lang="en-US"/>
              <a:t>If we had 1 latent class, we could assume that it was a very homogenous group who answered the survey, which goes back to some of the concerns we had with our exploratory analysis. </a:t>
            </a:r>
          </a:p>
          <a:p>
            <a:endParaRPr lang="en-US"/>
          </a:p>
        </p:txBody>
      </p:sp>
      <p:sp>
        <p:nvSpPr>
          <p:cNvPr id="4" name="Slide Number Placeholder 3"/>
          <p:cNvSpPr>
            <a:spLocks noGrp="1"/>
          </p:cNvSpPr>
          <p:nvPr>
            <p:ph type="sldNum" sz="quarter" idx="5"/>
          </p:nvPr>
        </p:nvSpPr>
        <p:spPr/>
        <p:txBody>
          <a:bodyPr/>
          <a:lstStyle/>
          <a:p>
            <a:fld id="{FAD19B59-6D1A-48EF-877B-CFFD92DE3C56}" type="slidenum">
              <a:rPr lang="en-US" smtClean="0"/>
              <a:t>7</a:t>
            </a:fld>
            <a:endParaRPr lang="en-US"/>
          </a:p>
        </p:txBody>
      </p:sp>
    </p:spTree>
    <p:extLst>
      <p:ext uri="{BB962C8B-B14F-4D97-AF65-F5344CB8AC3E}">
        <p14:creationId xmlns:p14="http://schemas.microsoft.com/office/powerpoint/2010/main" val="3215773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we ran our model with our </a:t>
            </a:r>
            <a:r>
              <a:rPr lang="en-US" b="1"/>
              <a:t>2 selected classes</a:t>
            </a:r>
            <a:r>
              <a:rPr lang="en-US"/>
              <a:t>, this was actual output, which we have shown here in a heatmap visualization. </a:t>
            </a:r>
          </a:p>
          <a:p>
            <a:endParaRPr lang="en-US"/>
          </a:p>
          <a:p>
            <a:r>
              <a:rPr lang="en-US"/>
              <a:t>To, interpreting this model, probabilities are generated based on the assumption of underlying latent variables and </a:t>
            </a:r>
            <a:r>
              <a:rPr lang="en-US" b="1"/>
              <a:t>NOT</a:t>
            </a:r>
            <a:r>
              <a:rPr lang="en-US"/>
              <a:t> the direct response.  If you were a class 1 member, the probability that you responded that your age was 20-29 was 80%. </a:t>
            </a:r>
          </a:p>
          <a:p>
            <a:endParaRPr lang="en-US"/>
          </a:p>
          <a:p>
            <a:r>
              <a:rPr lang="en-US"/>
              <a:t>IN other words, this does not mean 80% of survey respondents are actually 20-29, this means that given you are in class 1, you are likely to </a:t>
            </a:r>
            <a:r>
              <a:rPr lang="en-US" b="1"/>
              <a:t>RESPOND</a:t>
            </a:r>
            <a:r>
              <a:rPr lang="en-US"/>
              <a:t> that you are 20-29 regardless of accuracy/truthfulness. The outputs are the probabilities </a:t>
            </a:r>
            <a:r>
              <a:rPr lang="en-US" b="1"/>
              <a:t>HOW</a:t>
            </a:r>
            <a:r>
              <a:rPr lang="en-US"/>
              <a:t> you would answer a question a certain way, </a:t>
            </a:r>
            <a:r>
              <a:rPr lang="en-US" b="1"/>
              <a:t>given your class membership</a:t>
            </a:r>
            <a:r>
              <a:rPr lang="en-US"/>
              <a:t>.  Again, this is a difference between LCA and k-means clustering. </a:t>
            </a:r>
            <a:endParaRPr lang="en-US">
              <a:cs typeface="Calibri"/>
            </a:endParaRPr>
          </a:p>
          <a:p>
            <a:endParaRPr lang="en-US"/>
          </a:p>
          <a:p>
            <a:r>
              <a:rPr lang="en-US"/>
              <a:t>To quickly summarize all of the variables: </a:t>
            </a:r>
          </a:p>
          <a:p>
            <a:r>
              <a:rPr lang="en-US"/>
              <a:t>We found that if you were in class 1, you were likely to respond that you were younger, poorer, on-the-go, and you were spending less than 30 minutes at Starbucks.  This group was also more likely to highly rate the service and rate the product as mid-tier. </a:t>
            </a:r>
            <a:endParaRPr lang="en-US">
              <a:cs typeface="Calibri"/>
            </a:endParaRPr>
          </a:p>
          <a:p>
            <a:endParaRPr lang="en-US"/>
          </a:p>
          <a:p>
            <a:r>
              <a:rPr lang="en-US"/>
              <a:t>In you were in class 2, you were likely to respond that you were over 30, have some income, and have more time to spend drinking coffee at a Starbucks. This group was more likely to rate the service as mid-tier and highly rate the product. </a:t>
            </a:r>
            <a:endParaRPr lang="en-US">
              <a:cs typeface="Calibri"/>
            </a:endParaRPr>
          </a:p>
        </p:txBody>
      </p:sp>
      <p:sp>
        <p:nvSpPr>
          <p:cNvPr id="4" name="Slide Number Placeholder 3"/>
          <p:cNvSpPr>
            <a:spLocks noGrp="1"/>
          </p:cNvSpPr>
          <p:nvPr>
            <p:ph type="sldNum" sz="quarter" idx="5"/>
          </p:nvPr>
        </p:nvSpPr>
        <p:spPr/>
        <p:txBody>
          <a:bodyPr/>
          <a:lstStyle/>
          <a:p>
            <a:fld id="{FAD19B59-6D1A-48EF-877B-CFFD92DE3C56}" type="slidenum">
              <a:rPr lang="en-US" smtClean="0"/>
              <a:t>8</a:t>
            </a:fld>
            <a:endParaRPr lang="en-US"/>
          </a:p>
        </p:txBody>
      </p:sp>
    </p:spTree>
    <p:extLst>
      <p:ext uri="{BB962C8B-B14F-4D97-AF65-F5344CB8AC3E}">
        <p14:creationId xmlns:p14="http://schemas.microsoft.com/office/powerpoint/2010/main" val="34530595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some final thoughts:</a:t>
            </a:r>
          </a:p>
          <a:p>
            <a:r>
              <a:rPr lang="en-US"/>
              <a:t>Our research question was to characterize our survey respondents.  We were able to do this by creating two distinct latent classes.</a:t>
            </a:r>
          </a:p>
          <a:p>
            <a:endParaRPr lang="en-US"/>
          </a:p>
          <a:p>
            <a:r>
              <a:rPr lang="en-US"/>
              <a:t>-The final step is to assign </a:t>
            </a:r>
            <a:r>
              <a:rPr lang="en-US" b="1"/>
              <a:t>Class labels, which you can see here:</a:t>
            </a:r>
          </a:p>
          <a:p>
            <a:r>
              <a:rPr lang="en-US"/>
              <a:t>We determined that class 1 was composed of poor, elder millennials and class 2 members were comfortable, gen </a:t>
            </a:r>
            <a:r>
              <a:rPr lang="en-US" err="1"/>
              <a:t>x’ers</a:t>
            </a:r>
            <a:r>
              <a:rPr lang="en-US"/>
              <a:t>.  81.25% of the surveyed population were predicted to be in class 1, while 18.75% of the survey population were predicted to be in class 2.  given that one of our assumptions of LCA is mutual exclusive and exhaustive groups, a researcher could generalize this to make assumptions about the general population that visits this Starbucks location.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In summary, LCA is a method that can be applied to complex datasets to organize observed variables that represent unobservable constructs into two or more potentially meaningful, homogenous subgroups</a:t>
            </a:r>
          </a:p>
          <a:p>
            <a:endParaRPr lang="en-US"/>
          </a:p>
          <a:p>
            <a:r>
              <a:rPr lang="en-US"/>
              <a:t>-</a:t>
            </a:r>
            <a:r>
              <a:rPr lang="en-US" b="1"/>
              <a:t>Now what?</a:t>
            </a:r>
          </a:p>
          <a:p>
            <a:r>
              <a:rPr lang="en-US" b="0" i="0">
                <a:solidFill>
                  <a:srgbClr val="1D1C1D"/>
                </a:solidFill>
                <a:effectLst/>
                <a:latin typeface="Slack-Lato"/>
              </a:rPr>
              <a:t>LCA can be particularly useful for identifying subgroups who could benefit from a common intervention based on their shared characteristics and similar survey patterns.</a:t>
            </a:r>
            <a:r>
              <a:rPr lang="en-US"/>
              <a:t>  In terms of our dataset, Starbucks could use this information for targeted recommendations or campaigns, and drive other business decisions to increase revenue.  </a:t>
            </a:r>
            <a:endParaRPr lang="en-US" b="0" i="0">
              <a:solidFill>
                <a:srgbClr val="1D1C1D"/>
              </a:solidFill>
              <a:effectLst/>
              <a:latin typeface="Slack-Lato"/>
            </a:endParaRPr>
          </a:p>
          <a:p>
            <a:endParaRPr lang="en-US"/>
          </a:p>
          <a:p>
            <a:endParaRPr lang="en-US"/>
          </a:p>
        </p:txBody>
      </p:sp>
      <p:sp>
        <p:nvSpPr>
          <p:cNvPr id="4" name="Slide Number Placeholder 3"/>
          <p:cNvSpPr>
            <a:spLocks noGrp="1"/>
          </p:cNvSpPr>
          <p:nvPr>
            <p:ph type="sldNum" sz="quarter" idx="5"/>
          </p:nvPr>
        </p:nvSpPr>
        <p:spPr/>
        <p:txBody>
          <a:bodyPr/>
          <a:lstStyle/>
          <a:p>
            <a:fld id="{FAD19B59-6D1A-48EF-877B-CFFD92DE3C56}" type="slidenum">
              <a:rPr lang="en-US" smtClean="0"/>
              <a:t>9</a:t>
            </a:fld>
            <a:endParaRPr lang="en-US"/>
          </a:p>
        </p:txBody>
      </p:sp>
    </p:spTree>
    <p:extLst>
      <p:ext uri="{BB962C8B-B14F-4D97-AF65-F5344CB8AC3E}">
        <p14:creationId xmlns:p14="http://schemas.microsoft.com/office/powerpoint/2010/main" val="1896293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3/12/2022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3.sv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62638"/>
        </a:solidFill>
        <a:effectLst/>
      </p:bgPr>
    </p:bg>
    <p:spTree>
      <p:nvGrpSpPr>
        <p:cNvPr id="1" name=""/>
        <p:cNvGrpSpPr/>
        <p:nvPr/>
      </p:nvGrpSpPr>
      <p:grpSpPr>
        <a:xfrm>
          <a:off x="0" y="0"/>
          <a:ext cx="0" cy="0"/>
          <a:chOff x="0" y="0"/>
          <a:chExt cx="0" cy="0"/>
        </a:xfrm>
      </p:grpSpPr>
      <p:grpSp>
        <p:nvGrpSpPr>
          <p:cNvPr id="2" name="Group 2"/>
          <p:cNvGrpSpPr/>
          <p:nvPr/>
        </p:nvGrpSpPr>
        <p:grpSpPr>
          <a:xfrm>
            <a:off x="516771" y="5273322"/>
            <a:ext cx="8720058" cy="1310358"/>
            <a:chOff x="0" y="0"/>
            <a:chExt cx="11626744" cy="1747144"/>
          </a:xfrm>
        </p:grpSpPr>
        <p:sp>
          <p:nvSpPr>
            <p:cNvPr id="3" name="TextBox 3"/>
            <p:cNvSpPr txBox="1"/>
            <p:nvPr/>
          </p:nvSpPr>
          <p:spPr>
            <a:xfrm>
              <a:off x="0" y="114300"/>
              <a:ext cx="11626744" cy="1003605"/>
            </a:xfrm>
            <a:prstGeom prst="rect">
              <a:avLst/>
            </a:prstGeom>
          </p:spPr>
          <p:txBody>
            <a:bodyPr lIns="0" tIns="0" rIns="0" bIns="0" rtlCol="0" anchor="t">
              <a:spAutoFit/>
            </a:bodyPr>
            <a:lstStyle/>
            <a:p>
              <a:pPr>
                <a:lnSpc>
                  <a:spcPts val="5324"/>
                </a:lnSpc>
              </a:pPr>
              <a:r>
                <a:rPr lang="en-US" sz="5546">
                  <a:solidFill>
                    <a:srgbClr val="94DDCC"/>
                  </a:solidFill>
                  <a:latin typeface="Montserrat Classic Bold"/>
                </a:rPr>
                <a:t>Latent Class Analysis</a:t>
              </a:r>
            </a:p>
          </p:txBody>
        </p:sp>
        <p:sp>
          <p:nvSpPr>
            <p:cNvPr id="4" name="TextBox 4"/>
            <p:cNvSpPr txBox="1"/>
            <p:nvPr/>
          </p:nvSpPr>
          <p:spPr>
            <a:xfrm>
              <a:off x="0" y="1369287"/>
              <a:ext cx="11626744" cy="377857"/>
            </a:xfrm>
            <a:prstGeom prst="rect">
              <a:avLst/>
            </a:prstGeom>
          </p:spPr>
          <p:txBody>
            <a:bodyPr lIns="0" tIns="0" rIns="0" bIns="0" rtlCol="0" anchor="t">
              <a:spAutoFit/>
            </a:bodyPr>
            <a:lstStyle/>
            <a:p>
              <a:pPr>
                <a:lnSpc>
                  <a:spcPts val="2408"/>
                </a:lnSpc>
              </a:pPr>
              <a:r>
                <a:rPr lang="en-US" sz="1720" spc="258">
                  <a:solidFill>
                    <a:srgbClr val="FFFFFF"/>
                  </a:solidFill>
                  <a:latin typeface="Lora"/>
                </a:rPr>
                <a:t>WINTER 2022 | KRISTA MILLER &amp; EMMA BRIGHT</a:t>
              </a:r>
            </a:p>
          </p:txBody>
        </p:sp>
      </p:grpSp>
      <p:grpSp>
        <p:nvGrpSpPr>
          <p:cNvPr id="5" name="Group 5"/>
          <p:cNvGrpSpPr/>
          <p:nvPr/>
        </p:nvGrpSpPr>
        <p:grpSpPr>
          <a:xfrm>
            <a:off x="0" y="0"/>
            <a:ext cx="8759198" cy="4724400"/>
            <a:chOff x="0" y="0"/>
            <a:chExt cx="12651974" cy="6805972"/>
          </a:xfrm>
        </p:grpSpPr>
        <p:pic>
          <p:nvPicPr>
            <p:cNvPr id="6" name="Picture 6"/>
            <p:cNvPicPr>
              <a:picLocks noChangeAspect="1"/>
            </p:cNvPicPr>
            <p:nvPr/>
          </p:nvPicPr>
          <p:blipFill>
            <a:blip r:embed="rId2"/>
            <a:srcRect t="9629" b="9629"/>
            <a:stretch>
              <a:fillRect/>
            </a:stretch>
          </p:blipFill>
          <p:spPr>
            <a:xfrm>
              <a:off x="0" y="0"/>
              <a:ext cx="12651974" cy="6805972"/>
            </a:xfrm>
            <a:prstGeom prst="rect">
              <a:avLst/>
            </a:prstGeom>
          </p:spPr>
        </p:pic>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301998" y="-12700"/>
            <a:ext cx="1451602" cy="73279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4DDCC"/>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151978" cy="7315201"/>
            <a:chOff x="0" y="0"/>
            <a:chExt cx="8786838" cy="10565803"/>
          </a:xfrm>
        </p:grpSpPr>
        <p:pic>
          <p:nvPicPr>
            <p:cNvPr id="3" name="Picture 3"/>
            <p:cNvPicPr>
              <a:picLocks noChangeAspect="1"/>
            </p:cNvPicPr>
            <p:nvPr/>
          </p:nvPicPr>
          <p:blipFill>
            <a:blip r:embed="rId3">
              <a:alphaModFix amt="35000"/>
            </a:blip>
            <a:srcRect l="22296" r="22296"/>
            <a:stretch>
              <a:fillRect/>
            </a:stretch>
          </p:blipFill>
          <p:spPr>
            <a:xfrm>
              <a:off x="0" y="0"/>
              <a:ext cx="8786838" cy="10565803"/>
            </a:xfrm>
            <a:prstGeom prst="rect">
              <a:avLst/>
            </a:prstGeom>
          </p:spPr>
        </p:pic>
      </p:gr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999758" y="1280599"/>
            <a:ext cx="7243009" cy="6034601"/>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982216" y="0"/>
            <a:ext cx="7260551" cy="1963802"/>
          </a:xfrm>
          <a:prstGeom prst="rect">
            <a:avLst/>
          </a:prstGeom>
        </p:spPr>
      </p:pic>
      <p:sp>
        <p:nvSpPr>
          <p:cNvPr id="6" name="TextBox 6"/>
          <p:cNvSpPr txBox="1"/>
          <p:nvPr/>
        </p:nvSpPr>
        <p:spPr>
          <a:xfrm>
            <a:off x="3455862" y="759681"/>
            <a:ext cx="5810250" cy="462839"/>
          </a:xfrm>
          <a:prstGeom prst="rect">
            <a:avLst/>
          </a:prstGeom>
        </p:spPr>
        <p:txBody>
          <a:bodyPr lIns="0" tIns="0" rIns="0" bIns="0" rtlCol="0" anchor="t">
            <a:spAutoFit/>
          </a:bodyPr>
          <a:lstStyle/>
          <a:p>
            <a:pPr>
              <a:lnSpc>
                <a:spcPts val="3477"/>
              </a:lnSpc>
            </a:pPr>
            <a:r>
              <a:rPr lang="en-US" sz="3622">
                <a:solidFill>
                  <a:srgbClr val="94DDCC"/>
                </a:solidFill>
                <a:latin typeface="Montserrat Classic Bold"/>
              </a:rPr>
              <a:t>Research Question</a:t>
            </a:r>
          </a:p>
        </p:txBody>
      </p:sp>
      <p:sp>
        <p:nvSpPr>
          <p:cNvPr id="7" name="TextBox 7"/>
          <p:cNvSpPr txBox="1"/>
          <p:nvPr/>
        </p:nvSpPr>
        <p:spPr>
          <a:xfrm>
            <a:off x="514350" y="6672643"/>
            <a:ext cx="1962150" cy="183293"/>
          </a:xfrm>
          <a:prstGeom prst="rect">
            <a:avLst/>
          </a:prstGeom>
        </p:spPr>
        <p:txBody>
          <a:bodyPr lIns="0" tIns="0" rIns="0" bIns="0" rtlCol="0" anchor="t">
            <a:spAutoFit/>
          </a:bodyPr>
          <a:lstStyle/>
          <a:p>
            <a:pPr>
              <a:lnSpc>
                <a:spcPts val="1352"/>
              </a:lnSpc>
            </a:pPr>
            <a:r>
              <a:rPr lang="en-US" sz="1408" spc="70">
                <a:solidFill>
                  <a:srgbClr val="262638"/>
                </a:solidFill>
                <a:latin typeface="Montserrat Classic"/>
              </a:rPr>
              <a:t>01/10</a:t>
            </a:r>
          </a:p>
        </p:txBody>
      </p:sp>
      <p:sp>
        <p:nvSpPr>
          <p:cNvPr id="8" name="TextBox 8"/>
          <p:cNvSpPr txBox="1"/>
          <p:nvPr/>
        </p:nvSpPr>
        <p:spPr>
          <a:xfrm>
            <a:off x="3429000" y="3047195"/>
            <a:ext cx="5829300" cy="1264705"/>
          </a:xfrm>
          <a:prstGeom prst="rect">
            <a:avLst/>
          </a:prstGeom>
        </p:spPr>
        <p:txBody>
          <a:bodyPr lIns="0" tIns="0" rIns="0" bIns="0" rtlCol="0" anchor="t">
            <a:spAutoFit/>
          </a:bodyPr>
          <a:lstStyle/>
          <a:p>
            <a:pPr>
              <a:lnSpc>
                <a:spcPts val="1972"/>
              </a:lnSpc>
            </a:pPr>
            <a:r>
              <a:rPr lang="en-US" sz="1408" spc="70" dirty="0">
                <a:solidFill>
                  <a:srgbClr val="262638"/>
                </a:solidFill>
                <a:latin typeface="Lora"/>
              </a:rPr>
              <a:t>Survey data provides companies with an opportunity to gather information regarding specific topics from target respondents. Latent Class Analysis is used to provide insight into survey data by identifying latent classes of customers based on independent observations and latent variables</a:t>
            </a:r>
          </a:p>
        </p:txBody>
      </p:sp>
      <p:sp>
        <p:nvSpPr>
          <p:cNvPr id="9" name="TextBox 9"/>
          <p:cNvSpPr txBox="1"/>
          <p:nvPr/>
        </p:nvSpPr>
        <p:spPr>
          <a:xfrm>
            <a:off x="3429000" y="5438615"/>
            <a:ext cx="5574030" cy="751744"/>
          </a:xfrm>
          <a:prstGeom prst="rect">
            <a:avLst/>
          </a:prstGeom>
        </p:spPr>
        <p:txBody>
          <a:bodyPr lIns="0" tIns="0" rIns="0" bIns="0" rtlCol="0" anchor="t">
            <a:spAutoFit/>
          </a:bodyPr>
          <a:lstStyle/>
          <a:p>
            <a:pPr>
              <a:lnSpc>
                <a:spcPts val="1972"/>
              </a:lnSpc>
            </a:pPr>
            <a:r>
              <a:rPr lang="en-US" sz="1408" spc="70">
                <a:solidFill>
                  <a:srgbClr val="262638"/>
                </a:solidFill>
                <a:latin typeface="Lora"/>
              </a:rPr>
              <a:t>Categorize Starbucks customer survey respondents into different types of customers based on their consumption behaviors and perceptions of their retail experiences.</a:t>
            </a:r>
          </a:p>
        </p:txBody>
      </p:sp>
      <p:sp>
        <p:nvSpPr>
          <p:cNvPr id="10" name="TextBox 10"/>
          <p:cNvSpPr txBox="1"/>
          <p:nvPr/>
        </p:nvSpPr>
        <p:spPr>
          <a:xfrm>
            <a:off x="3429000" y="2399875"/>
            <a:ext cx="2094458" cy="455295"/>
          </a:xfrm>
          <a:prstGeom prst="rect">
            <a:avLst/>
          </a:prstGeom>
        </p:spPr>
        <p:txBody>
          <a:bodyPr lIns="0" tIns="0" rIns="0" bIns="0" rtlCol="0" anchor="t">
            <a:spAutoFit/>
          </a:bodyPr>
          <a:lstStyle/>
          <a:p>
            <a:pPr algn="ctr">
              <a:lnSpc>
                <a:spcPts val="3780"/>
              </a:lnSpc>
            </a:pPr>
            <a:r>
              <a:rPr lang="en-US" sz="2700">
                <a:solidFill>
                  <a:srgbClr val="000000"/>
                </a:solidFill>
                <a:latin typeface="Montserrat Classic"/>
              </a:rPr>
              <a:t>Background</a:t>
            </a:r>
          </a:p>
        </p:txBody>
      </p:sp>
      <p:sp>
        <p:nvSpPr>
          <p:cNvPr id="11" name="TextBox 11"/>
          <p:cNvSpPr txBox="1"/>
          <p:nvPr/>
        </p:nvSpPr>
        <p:spPr>
          <a:xfrm>
            <a:off x="3364963" y="4841044"/>
            <a:ext cx="5574030" cy="432683"/>
          </a:xfrm>
          <a:prstGeom prst="rect">
            <a:avLst/>
          </a:prstGeom>
        </p:spPr>
        <p:txBody>
          <a:bodyPr wrap="square" lIns="0" tIns="0" rIns="0" bIns="0" rtlCol="0" anchor="t">
            <a:spAutoFit/>
          </a:bodyPr>
          <a:lstStyle/>
          <a:p>
            <a:pPr>
              <a:lnSpc>
                <a:spcPts val="3780"/>
              </a:lnSpc>
            </a:pPr>
            <a:r>
              <a:rPr lang="en-US" sz="2700">
                <a:solidFill>
                  <a:srgbClr val="000000"/>
                </a:solidFill>
                <a:latin typeface="Montserrat Classic"/>
              </a:rPr>
              <a:t>The goal of our research is to....</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4DDCC"/>
        </a:solidFill>
        <a:effectLst/>
      </p:bgPr>
    </p:bg>
    <p:spTree>
      <p:nvGrpSpPr>
        <p:cNvPr id="1" name=""/>
        <p:cNvGrpSpPr/>
        <p:nvPr/>
      </p:nvGrpSpPr>
      <p:grpSpPr>
        <a:xfrm>
          <a:off x="0" y="0"/>
          <a:ext cx="0" cy="0"/>
          <a:chOff x="0" y="0"/>
          <a:chExt cx="0" cy="0"/>
        </a:xfrm>
      </p:grpSpPr>
      <p:grpSp>
        <p:nvGrpSpPr>
          <p:cNvPr id="2" name="Group 2"/>
          <p:cNvGrpSpPr/>
          <p:nvPr/>
        </p:nvGrpSpPr>
        <p:grpSpPr>
          <a:xfrm>
            <a:off x="0" y="4934231"/>
            <a:ext cx="9753600" cy="2380969"/>
            <a:chOff x="0" y="0"/>
            <a:chExt cx="13720101" cy="3174625"/>
          </a:xfrm>
        </p:grpSpPr>
        <p:pic>
          <p:nvPicPr>
            <p:cNvPr id="3" name="Picture 3"/>
            <p:cNvPicPr>
              <a:picLocks noChangeAspect="1"/>
            </p:cNvPicPr>
            <p:nvPr/>
          </p:nvPicPr>
          <p:blipFill>
            <a:blip r:embed="rId3"/>
            <a:srcRect t="32602" b="32602"/>
            <a:stretch>
              <a:fillRect/>
            </a:stretch>
          </p:blipFill>
          <p:spPr>
            <a:xfrm>
              <a:off x="0" y="0"/>
              <a:ext cx="13720101" cy="3174625"/>
            </a:xfrm>
            <a:prstGeom prst="rect">
              <a:avLst/>
            </a:prstGeom>
          </p:spPr>
        </p:pic>
      </p:grpSp>
      <p:sp>
        <p:nvSpPr>
          <p:cNvPr id="4" name="TextBox 4"/>
          <p:cNvSpPr txBox="1"/>
          <p:nvPr/>
        </p:nvSpPr>
        <p:spPr>
          <a:xfrm>
            <a:off x="530755" y="817245"/>
            <a:ext cx="8724900" cy="462839"/>
          </a:xfrm>
          <a:prstGeom prst="rect">
            <a:avLst/>
          </a:prstGeom>
        </p:spPr>
        <p:txBody>
          <a:bodyPr lIns="0" tIns="0" rIns="0" bIns="0" rtlCol="0" anchor="t">
            <a:spAutoFit/>
          </a:bodyPr>
          <a:lstStyle/>
          <a:p>
            <a:pPr>
              <a:lnSpc>
                <a:spcPts val="3477"/>
              </a:lnSpc>
            </a:pPr>
            <a:r>
              <a:rPr lang="en-US" sz="3622">
                <a:solidFill>
                  <a:srgbClr val="262638"/>
                </a:solidFill>
                <a:latin typeface="Montserrat Classic Bold"/>
              </a:rPr>
              <a:t>Latent Class Analysis</a:t>
            </a:r>
          </a:p>
        </p:txBody>
      </p:sp>
      <p:grpSp>
        <p:nvGrpSpPr>
          <p:cNvPr id="5" name="Group 5"/>
          <p:cNvGrpSpPr/>
          <p:nvPr/>
        </p:nvGrpSpPr>
        <p:grpSpPr>
          <a:xfrm>
            <a:off x="514350" y="1422892"/>
            <a:ext cx="4114800" cy="1313025"/>
            <a:chOff x="0" y="-28575"/>
            <a:chExt cx="5486400" cy="1750699"/>
          </a:xfrm>
        </p:grpSpPr>
        <p:sp>
          <p:nvSpPr>
            <p:cNvPr id="6" name="TextBox 6"/>
            <p:cNvSpPr txBox="1"/>
            <p:nvPr/>
          </p:nvSpPr>
          <p:spPr>
            <a:xfrm>
              <a:off x="0" y="-28575"/>
              <a:ext cx="5486400" cy="311065"/>
            </a:xfrm>
            <a:prstGeom prst="rect">
              <a:avLst/>
            </a:prstGeom>
          </p:spPr>
          <p:txBody>
            <a:bodyPr lIns="0" tIns="0" rIns="0" bIns="0" rtlCol="0" anchor="t">
              <a:spAutoFit/>
            </a:bodyPr>
            <a:lstStyle/>
            <a:p>
              <a:pPr>
                <a:lnSpc>
                  <a:spcPts val="1972"/>
                </a:lnSpc>
              </a:pPr>
              <a:r>
                <a:rPr lang="en-US" sz="1408" spc="211">
                  <a:solidFill>
                    <a:srgbClr val="FFFFFF"/>
                  </a:solidFill>
                  <a:latin typeface="Lora Bold"/>
                </a:rPr>
                <a:t>CONCEPT</a:t>
              </a:r>
            </a:p>
          </p:txBody>
        </p:sp>
        <p:sp>
          <p:nvSpPr>
            <p:cNvPr id="7" name="TextBox 7"/>
            <p:cNvSpPr txBox="1"/>
            <p:nvPr/>
          </p:nvSpPr>
          <p:spPr>
            <a:xfrm>
              <a:off x="0" y="377825"/>
              <a:ext cx="5486400" cy="1344299"/>
            </a:xfrm>
            <a:prstGeom prst="rect">
              <a:avLst/>
            </a:prstGeom>
          </p:spPr>
          <p:txBody>
            <a:bodyPr lIns="0" tIns="0" rIns="0" bIns="0" rtlCol="0" anchor="t">
              <a:spAutoFit/>
            </a:bodyPr>
            <a:lstStyle/>
            <a:p>
              <a:pPr>
                <a:lnSpc>
                  <a:spcPts val="1972"/>
                </a:lnSpc>
              </a:pPr>
              <a:r>
                <a:rPr lang="en-US" sz="1408" spc="70">
                  <a:solidFill>
                    <a:srgbClr val="262638"/>
                  </a:solidFill>
                  <a:latin typeface="Lora"/>
                </a:rPr>
                <a:t>LCA is a statistical analysis technique that can be used to classify data and used as an exploratory analysis tool to implement other statistical methods, such as regression.</a:t>
              </a:r>
            </a:p>
          </p:txBody>
        </p:sp>
      </p:grpSp>
      <p:sp>
        <p:nvSpPr>
          <p:cNvPr id="8" name="TextBox 8"/>
          <p:cNvSpPr txBox="1"/>
          <p:nvPr/>
        </p:nvSpPr>
        <p:spPr>
          <a:xfrm>
            <a:off x="6093355" y="459037"/>
            <a:ext cx="3162300" cy="185814"/>
          </a:xfrm>
          <a:prstGeom prst="rect">
            <a:avLst/>
          </a:prstGeom>
        </p:spPr>
        <p:txBody>
          <a:bodyPr lIns="0" tIns="0" rIns="0" bIns="0" rtlCol="0" anchor="t">
            <a:spAutoFit/>
          </a:bodyPr>
          <a:lstStyle/>
          <a:p>
            <a:pPr algn="r">
              <a:lnSpc>
                <a:spcPts val="1352"/>
              </a:lnSpc>
            </a:pPr>
            <a:r>
              <a:rPr lang="en-US" sz="1408" spc="70">
                <a:solidFill>
                  <a:srgbClr val="262638"/>
                </a:solidFill>
                <a:latin typeface="Montserrat Classic"/>
              </a:rPr>
              <a:t>02/10</a:t>
            </a:r>
          </a:p>
        </p:txBody>
      </p:sp>
      <p:grpSp>
        <p:nvGrpSpPr>
          <p:cNvPr id="9" name="Group 9"/>
          <p:cNvGrpSpPr/>
          <p:nvPr/>
        </p:nvGrpSpPr>
        <p:grpSpPr>
          <a:xfrm>
            <a:off x="5140855" y="1422892"/>
            <a:ext cx="4114800" cy="1631845"/>
            <a:chOff x="0" y="-28575"/>
            <a:chExt cx="5486400" cy="2175793"/>
          </a:xfrm>
        </p:grpSpPr>
        <p:sp>
          <p:nvSpPr>
            <p:cNvPr id="10" name="TextBox 10"/>
            <p:cNvSpPr txBox="1"/>
            <p:nvPr/>
          </p:nvSpPr>
          <p:spPr>
            <a:xfrm>
              <a:off x="0" y="377825"/>
              <a:ext cx="5486400" cy="971465"/>
            </a:xfrm>
            <a:prstGeom prst="rect">
              <a:avLst/>
            </a:prstGeom>
          </p:spPr>
          <p:txBody>
            <a:bodyPr lIns="0" tIns="0" rIns="0" bIns="0" rtlCol="0" anchor="t">
              <a:spAutoFit/>
            </a:bodyPr>
            <a:lstStyle/>
            <a:p>
              <a:pPr marL="304149" lvl="1" indent="-152075">
                <a:lnSpc>
                  <a:spcPts val="1972"/>
                </a:lnSpc>
                <a:buFont typeface="Arial"/>
                <a:buChar char="•"/>
              </a:pPr>
              <a:r>
                <a:rPr lang="en-US" sz="1408" spc="70">
                  <a:solidFill>
                    <a:srgbClr val="262638"/>
                  </a:solidFill>
                  <a:latin typeface="Lora"/>
                </a:rPr>
                <a:t> No assumptions related to linearity, normal distribution or homogeneity of the data.</a:t>
              </a:r>
            </a:p>
          </p:txBody>
        </p:sp>
        <p:sp>
          <p:nvSpPr>
            <p:cNvPr id="11" name="TextBox 11"/>
            <p:cNvSpPr txBox="1"/>
            <p:nvPr/>
          </p:nvSpPr>
          <p:spPr>
            <a:xfrm>
              <a:off x="0" y="-28575"/>
              <a:ext cx="5486400" cy="311065"/>
            </a:xfrm>
            <a:prstGeom prst="rect">
              <a:avLst/>
            </a:prstGeom>
          </p:spPr>
          <p:txBody>
            <a:bodyPr lIns="0" tIns="0" rIns="0" bIns="0" rtlCol="0" anchor="t">
              <a:spAutoFit/>
            </a:bodyPr>
            <a:lstStyle/>
            <a:p>
              <a:pPr>
                <a:lnSpc>
                  <a:spcPts val="1972"/>
                </a:lnSpc>
              </a:pPr>
              <a:r>
                <a:rPr lang="en-US" sz="1408" spc="211">
                  <a:solidFill>
                    <a:srgbClr val="FFFFFF"/>
                  </a:solidFill>
                  <a:latin typeface="Lora Bold"/>
                </a:rPr>
                <a:t>ASSUMPTIONS</a:t>
              </a:r>
            </a:p>
          </p:txBody>
        </p:sp>
        <p:sp>
          <p:nvSpPr>
            <p:cNvPr id="12" name="TextBox 12"/>
            <p:cNvSpPr txBox="1"/>
            <p:nvPr/>
          </p:nvSpPr>
          <p:spPr>
            <a:xfrm>
              <a:off x="0" y="1505953"/>
              <a:ext cx="5486400" cy="641265"/>
            </a:xfrm>
            <a:prstGeom prst="rect">
              <a:avLst/>
            </a:prstGeom>
          </p:spPr>
          <p:txBody>
            <a:bodyPr lIns="0" tIns="0" rIns="0" bIns="0" rtlCol="0" anchor="t">
              <a:spAutoFit/>
            </a:bodyPr>
            <a:lstStyle/>
            <a:p>
              <a:pPr marL="304149" lvl="1" indent="-152075">
                <a:lnSpc>
                  <a:spcPts val="1972"/>
                </a:lnSpc>
                <a:buFont typeface="Arial"/>
                <a:buChar char="•"/>
              </a:pPr>
              <a:r>
                <a:rPr lang="en-US" sz="1408" spc="70">
                  <a:solidFill>
                    <a:srgbClr val="262638"/>
                  </a:solidFill>
                  <a:latin typeface="Lora"/>
                </a:rPr>
                <a:t>The data must consist of categorical or ordinal features</a:t>
              </a:r>
            </a:p>
          </p:txBody>
        </p:sp>
      </p:grpSp>
      <p:sp>
        <p:nvSpPr>
          <p:cNvPr id="13" name="TextBox 13"/>
          <p:cNvSpPr txBox="1"/>
          <p:nvPr/>
        </p:nvSpPr>
        <p:spPr>
          <a:xfrm>
            <a:off x="477892" y="3075665"/>
            <a:ext cx="4114800" cy="1521186"/>
          </a:xfrm>
          <a:prstGeom prst="rect">
            <a:avLst/>
          </a:prstGeom>
        </p:spPr>
        <p:txBody>
          <a:bodyPr lIns="0" tIns="0" rIns="0" bIns="0" rtlCol="0" anchor="t">
            <a:spAutoFit/>
          </a:bodyPr>
          <a:lstStyle/>
          <a:p>
            <a:pPr>
              <a:lnSpc>
                <a:spcPts val="1972"/>
              </a:lnSpc>
            </a:pPr>
            <a:r>
              <a:rPr lang="en-US" sz="1400" spc="70">
                <a:solidFill>
                  <a:srgbClr val="262638"/>
                </a:solidFill>
                <a:latin typeface="Lora"/>
              </a:rPr>
              <a:t>In LCA, classes are identified and created from latent, non-observable, variables within individual responses from survey data.  </a:t>
            </a:r>
            <a:endParaRPr lang="en-US" sz="1408" spc="70">
              <a:solidFill>
                <a:srgbClr val="262638"/>
              </a:solidFill>
              <a:latin typeface="Lora"/>
            </a:endParaRPr>
          </a:p>
          <a:p>
            <a:pPr>
              <a:lnSpc>
                <a:spcPts val="1972"/>
              </a:lnSpc>
            </a:pPr>
            <a:r>
              <a:rPr lang="en-US" sz="1400" spc="70">
                <a:solidFill>
                  <a:srgbClr val="262638"/>
                </a:solidFill>
                <a:latin typeface="Lora"/>
              </a:rPr>
              <a:t>Examples could include a person’s level of neurosis, conscientiousness or openness to answering questions.</a:t>
            </a:r>
          </a:p>
        </p:txBody>
      </p:sp>
      <p:sp>
        <p:nvSpPr>
          <p:cNvPr id="14" name="TextBox 14"/>
          <p:cNvSpPr txBox="1"/>
          <p:nvPr/>
        </p:nvSpPr>
        <p:spPr>
          <a:xfrm>
            <a:off x="5140855" y="3187769"/>
            <a:ext cx="4114800" cy="240443"/>
          </a:xfrm>
          <a:prstGeom prst="rect">
            <a:avLst/>
          </a:prstGeom>
        </p:spPr>
        <p:txBody>
          <a:bodyPr lIns="0" tIns="0" rIns="0" bIns="0" rtlCol="0" anchor="t">
            <a:spAutoFit/>
          </a:bodyPr>
          <a:lstStyle/>
          <a:p>
            <a:pPr marL="304149" lvl="1" indent="-152075">
              <a:lnSpc>
                <a:spcPts val="1972"/>
              </a:lnSpc>
              <a:buFont typeface="Arial"/>
              <a:buChar char="•"/>
            </a:pPr>
            <a:r>
              <a:rPr lang="en-US" sz="1408" spc="70">
                <a:solidFill>
                  <a:srgbClr val="262638"/>
                </a:solidFill>
                <a:latin typeface="Lora"/>
              </a:rPr>
              <a:t>Observations should be independent.</a:t>
            </a:r>
          </a:p>
        </p:txBody>
      </p:sp>
      <p:sp>
        <p:nvSpPr>
          <p:cNvPr id="15" name="TextBox 14">
            <a:extLst>
              <a:ext uri="{FF2B5EF4-FFF2-40B4-BE49-F238E27FC236}">
                <a16:creationId xmlns:a16="http://schemas.microsoft.com/office/drawing/2014/main" id="{4649F97F-11D3-4CD5-8766-414573E4212D}"/>
              </a:ext>
            </a:extLst>
          </p:cNvPr>
          <p:cNvSpPr txBox="1"/>
          <p:nvPr/>
        </p:nvSpPr>
        <p:spPr>
          <a:xfrm>
            <a:off x="5140855" y="3637531"/>
            <a:ext cx="4114800" cy="1008225"/>
          </a:xfrm>
          <a:prstGeom prst="rect">
            <a:avLst/>
          </a:prstGeom>
        </p:spPr>
        <p:txBody>
          <a:bodyPr lIns="0" tIns="0" rIns="0" bIns="0" rtlCol="0" anchor="t">
            <a:spAutoFit/>
          </a:bodyPr>
          <a:lstStyle/>
          <a:p>
            <a:pPr marL="304149" lvl="1" indent="-152075">
              <a:lnSpc>
                <a:spcPts val="1972"/>
              </a:lnSpc>
              <a:buFont typeface="Arial"/>
              <a:buChar char="•"/>
            </a:pPr>
            <a:r>
              <a:rPr lang="en-US" sz="1408" spc="70">
                <a:solidFill>
                  <a:srgbClr val="262638"/>
                </a:solidFill>
                <a:latin typeface="Lora"/>
              </a:rPr>
              <a:t>Groups are mutually exclusive and exhaustive – you can only belong to one group and the data encompasses all groups.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490867" y="0"/>
            <a:ext cx="5275094" cy="3667308"/>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4760743" cy="7315200"/>
          </a:xfrm>
          <a:prstGeom prst="rect">
            <a:avLst/>
          </a:prstGeom>
        </p:spPr>
      </p:pic>
      <p:pic>
        <p:nvPicPr>
          <p:cNvPr id="4" name="Picture 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6405076" y="3197114"/>
            <a:ext cx="1774316" cy="940388"/>
          </a:xfrm>
          <a:prstGeom prst="rect">
            <a:avLst/>
          </a:prstGeom>
        </p:spPr>
      </p:pic>
      <p:grpSp>
        <p:nvGrpSpPr>
          <p:cNvPr id="5" name="Group 5"/>
          <p:cNvGrpSpPr/>
          <p:nvPr/>
        </p:nvGrpSpPr>
        <p:grpSpPr>
          <a:xfrm>
            <a:off x="173057" y="1716497"/>
            <a:ext cx="4403549" cy="3751406"/>
            <a:chOff x="0" y="95250"/>
            <a:chExt cx="5871399" cy="5001874"/>
          </a:xfrm>
        </p:grpSpPr>
        <p:sp>
          <p:nvSpPr>
            <p:cNvPr id="6" name="TextBox 6"/>
            <p:cNvSpPr txBox="1"/>
            <p:nvPr/>
          </p:nvSpPr>
          <p:spPr>
            <a:xfrm>
              <a:off x="14462" y="95250"/>
              <a:ext cx="5856937" cy="762842"/>
            </a:xfrm>
            <a:prstGeom prst="rect">
              <a:avLst/>
            </a:prstGeom>
          </p:spPr>
          <p:txBody>
            <a:bodyPr lIns="0" tIns="0" rIns="0" bIns="0" rtlCol="0" anchor="t">
              <a:spAutoFit/>
            </a:bodyPr>
            <a:lstStyle/>
            <a:p>
              <a:pPr algn="just">
                <a:lnSpc>
                  <a:spcPts val="4079"/>
                </a:lnSpc>
              </a:pPr>
              <a:r>
                <a:rPr lang="en-US" sz="4249">
                  <a:solidFill>
                    <a:srgbClr val="FFFFFF"/>
                  </a:solidFill>
                  <a:latin typeface="Montserrat Classic Bold"/>
                </a:rPr>
                <a:t>Data</a:t>
              </a:r>
            </a:p>
          </p:txBody>
        </p:sp>
        <p:sp>
          <p:nvSpPr>
            <p:cNvPr id="7" name="TextBox 7"/>
            <p:cNvSpPr txBox="1"/>
            <p:nvPr/>
          </p:nvSpPr>
          <p:spPr>
            <a:xfrm>
              <a:off x="0" y="1277531"/>
              <a:ext cx="5871399" cy="3819593"/>
            </a:xfrm>
            <a:prstGeom prst="rect">
              <a:avLst/>
            </a:prstGeom>
          </p:spPr>
          <p:txBody>
            <a:bodyPr lIns="0" tIns="0" rIns="0" bIns="0" rtlCol="0" anchor="t">
              <a:spAutoFit/>
            </a:bodyPr>
            <a:lstStyle/>
            <a:p>
              <a:pPr>
                <a:lnSpc>
                  <a:spcPts val="2526"/>
                </a:lnSpc>
              </a:pPr>
              <a:r>
                <a:rPr lang="en-US" sz="1804" spc="90">
                  <a:solidFill>
                    <a:srgbClr val="94DDCC"/>
                  </a:solidFill>
                  <a:latin typeface="Lora"/>
                </a:rPr>
                <a:t>The dataset utilized for our Latent Class Analysis was collected from Kaggle. </a:t>
              </a:r>
            </a:p>
            <a:p>
              <a:pPr>
                <a:lnSpc>
                  <a:spcPts val="2526"/>
                </a:lnSpc>
              </a:pPr>
              <a:endParaRPr lang="en-US" sz="1804" spc="90">
                <a:solidFill>
                  <a:srgbClr val="94DDCC"/>
                </a:solidFill>
                <a:latin typeface="Lora"/>
              </a:endParaRPr>
            </a:p>
            <a:p>
              <a:pPr>
                <a:lnSpc>
                  <a:spcPts val="2526"/>
                </a:lnSpc>
              </a:pPr>
              <a:r>
                <a:rPr lang="en-US" sz="1804" spc="90">
                  <a:solidFill>
                    <a:srgbClr val="94DDCC"/>
                  </a:solidFill>
                  <a:latin typeface="Lora"/>
                </a:rPr>
                <a:t>The Starbucks Customer Survey dataset consists of 112 independent customer responses to 21 survey questions.</a:t>
              </a:r>
            </a:p>
            <a:p>
              <a:pPr>
                <a:lnSpc>
                  <a:spcPts val="2526"/>
                </a:lnSpc>
              </a:pPr>
              <a:endParaRPr lang="en-US" sz="1804" spc="90">
                <a:solidFill>
                  <a:srgbClr val="94DDCC"/>
                </a:solidFill>
                <a:latin typeface="Lora"/>
              </a:endParaRPr>
            </a:p>
          </p:txBody>
        </p:sp>
      </p:grpSp>
      <p:sp>
        <p:nvSpPr>
          <p:cNvPr id="8" name="TextBox 8"/>
          <p:cNvSpPr txBox="1"/>
          <p:nvPr/>
        </p:nvSpPr>
        <p:spPr>
          <a:xfrm>
            <a:off x="5363422" y="6679337"/>
            <a:ext cx="3887108" cy="185814"/>
          </a:xfrm>
          <a:prstGeom prst="rect">
            <a:avLst/>
          </a:prstGeom>
        </p:spPr>
        <p:txBody>
          <a:bodyPr lIns="0" tIns="0" rIns="0" bIns="0" rtlCol="0" anchor="t">
            <a:spAutoFit/>
          </a:bodyPr>
          <a:lstStyle/>
          <a:p>
            <a:pPr algn="r">
              <a:lnSpc>
                <a:spcPts val="1352"/>
              </a:lnSpc>
            </a:pPr>
            <a:r>
              <a:rPr lang="en-US" sz="1408" spc="70">
                <a:solidFill>
                  <a:srgbClr val="262638"/>
                </a:solidFill>
                <a:latin typeface="Montserrat Classic"/>
              </a:rPr>
              <a:t>03/10</a:t>
            </a:r>
          </a:p>
        </p:txBody>
      </p:sp>
      <p:sp>
        <p:nvSpPr>
          <p:cNvPr id="9" name="TextBox 9"/>
          <p:cNvSpPr txBox="1"/>
          <p:nvPr/>
        </p:nvSpPr>
        <p:spPr>
          <a:xfrm>
            <a:off x="5430285" y="1060263"/>
            <a:ext cx="3857625" cy="1169593"/>
          </a:xfrm>
          <a:prstGeom prst="rect">
            <a:avLst/>
          </a:prstGeom>
        </p:spPr>
        <p:txBody>
          <a:bodyPr lIns="0" tIns="0" rIns="0" bIns="0" rtlCol="0" anchor="t">
            <a:spAutoFit/>
          </a:bodyPr>
          <a:lstStyle/>
          <a:p>
            <a:pPr algn="ctr">
              <a:lnSpc>
                <a:spcPts val="4437"/>
              </a:lnSpc>
            </a:pPr>
            <a:r>
              <a:rPr lang="en-US" sz="4622">
                <a:solidFill>
                  <a:srgbClr val="262638"/>
                </a:solidFill>
                <a:latin typeface="Montserrat Classic Bold"/>
              </a:rPr>
              <a:t>Survey Questions</a:t>
            </a:r>
          </a:p>
        </p:txBody>
      </p:sp>
      <p:sp>
        <p:nvSpPr>
          <p:cNvPr id="10" name="TextBox 10"/>
          <p:cNvSpPr txBox="1"/>
          <p:nvPr/>
        </p:nvSpPr>
        <p:spPr>
          <a:xfrm>
            <a:off x="5378163" y="5077762"/>
            <a:ext cx="3857625" cy="1573833"/>
          </a:xfrm>
          <a:prstGeom prst="rect">
            <a:avLst/>
          </a:prstGeom>
        </p:spPr>
        <p:txBody>
          <a:bodyPr lIns="0" tIns="0" rIns="0" bIns="0" rtlCol="0" anchor="t">
            <a:spAutoFit/>
          </a:bodyPr>
          <a:lstStyle/>
          <a:p>
            <a:pPr algn="ctr">
              <a:lnSpc>
                <a:spcPts val="6069"/>
              </a:lnSpc>
            </a:pPr>
            <a:r>
              <a:rPr lang="en-US" sz="6322">
                <a:solidFill>
                  <a:srgbClr val="262638"/>
                </a:solidFill>
                <a:latin typeface="Montserrat Classic Bold"/>
              </a:rPr>
              <a:t>Latent Classes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9753600" cy="2057209"/>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85490" y="2916245"/>
            <a:ext cx="1852042" cy="2221739"/>
          </a:xfrm>
          <a:prstGeom prst="rect">
            <a:avLst/>
          </a:prstGeom>
        </p:spPr>
      </p:pic>
      <p:pic>
        <p:nvPicPr>
          <p:cNvPr id="4" name="Picture 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4608263" y="3469716"/>
            <a:ext cx="1243618" cy="1668268"/>
          </a:xfrm>
          <a:prstGeom prst="rect">
            <a:avLst/>
          </a:prstGeom>
        </p:spPr>
      </p:pic>
      <p:pic>
        <p:nvPicPr>
          <p:cNvPr id="5" name="Picture 5"/>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7638565" y="3163656"/>
            <a:ext cx="793321" cy="1974328"/>
          </a:xfrm>
          <a:prstGeom prst="rect">
            <a:avLst/>
          </a:prstGeom>
        </p:spPr>
      </p:pic>
      <p:sp>
        <p:nvSpPr>
          <p:cNvPr id="6" name="TextBox 6"/>
          <p:cNvSpPr txBox="1"/>
          <p:nvPr/>
        </p:nvSpPr>
        <p:spPr>
          <a:xfrm>
            <a:off x="6490058" y="6663469"/>
            <a:ext cx="2762250" cy="183293"/>
          </a:xfrm>
          <a:prstGeom prst="rect">
            <a:avLst/>
          </a:prstGeom>
        </p:spPr>
        <p:txBody>
          <a:bodyPr lIns="0" tIns="0" rIns="0" bIns="0" rtlCol="0" anchor="t">
            <a:spAutoFit/>
          </a:bodyPr>
          <a:lstStyle/>
          <a:p>
            <a:pPr algn="r">
              <a:lnSpc>
                <a:spcPts val="1352"/>
              </a:lnSpc>
            </a:pPr>
            <a:r>
              <a:rPr lang="en-US" sz="1408" spc="70">
                <a:solidFill>
                  <a:srgbClr val="FFFFFF"/>
                </a:solidFill>
                <a:latin typeface="Montserrat Classic"/>
              </a:rPr>
              <a:t>07/10</a:t>
            </a:r>
          </a:p>
        </p:txBody>
      </p:sp>
      <p:sp>
        <p:nvSpPr>
          <p:cNvPr id="7" name="TextBox 7"/>
          <p:cNvSpPr txBox="1"/>
          <p:nvPr/>
        </p:nvSpPr>
        <p:spPr>
          <a:xfrm>
            <a:off x="514350" y="882573"/>
            <a:ext cx="8725498" cy="623239"/>
          </a:xfrm>
          <a:prstGeom prst="rect">
            <a:avLst/>
          </a:prstGeom>
        </p:spPr>
        <p:txBody>
          <a:bodyPr lIns="0" tIns="0" rIns="0" bIns="0" rtlCol="0" anchor="t">
            <a:spAutoFit/>
          </a:bodyPr>
          <a:lstStyle/>
          <a:p>
            <a:pPr algn="ctr">
              <a:lnSpc>
                <a:spcPts val="4629"/>
              </a:lnSpc>
            </a:pPr>
            <a:r>
              <a:rPr lang="en-US" sz="4822">
                <a:solidFill>
                  <a:srgbClr val="262638"/>
                </a:solidFill>
                <a:latin typeface="Montserrat Classic Bold"/>
              </a:rPr>
              <a:t>Data Preparation</a:t>
            </a:r>
          </a:p>
        </p:txBody>
      </p:sp>
      <p:sp>
        <p:nvSpPr>
          <p:cNvPr id="8" name="TextBox 8"/>
          <p:cNvSpPr txBox="1"/>
          <p:nvPr/>
        </p:nvSpPr>
        <p:spPr>
          <a:xfrm>
            <a:off x="5363422" y="6679337"/>
            <a:ext cx="3887108" cy="185814"/>
          </a:xfrm>
          <a:prstGeom prst="rect">
            <a:avLst/>
          </a:prstGeom>
        </p:spPr>
        <p:txBody>
          <a:bodyPr lIns="0" tIns="0" rIns="0" bIns="0" rtlCol="0" anchor="t">
            <a:spAutoFit/>
          </a:bodyPr>
          <a:lstStyle/>
          <a:p>
            <a:pPr algn="r">
              <a:lnSpc>
                <a:spcPts val="1352"/>
              </a:lnSpc>
            </a:pPr>
            <a:r>
              <a:rPr lang="en-US" sz="1408" spc="70">
                <a:solidFill>
                  <a:srgbClr val="262638"/>
                </a:solidFill>
                <a:latin typeface="Montserrat Classic"/>
              </a:rPr>
              <a:t>04/10</a:t>
            </a:r>
          </a:p>
        </p:txBody>
      </p:sp>
      <p:sp>
        <p:nvSpPr>
          <p:cNvPr id="9" name="TextBox 9"/>
          <p:cNvSpPr txBox="1"/>
          <p:nvPr/>
        </p:nvSpPr>
        <p:spPr>
          <a:xfrm>
            <a:off x="254918" y="5474534"/>
            <a:ext cx="3113187" cy="396239"/>
          </a:xfrm>
          <a:prstGeom prst="rect">
            <a:avLst/>
          </a:prstGeom>
        </p:spPr>
        <p:txBody>
          <a:bodyPr lIns="0" tIns="0" rIns="0" bIns="0" rtlCol="0" anchor="t">
            <a:spAutoFit/>
          </a:bodyPr>
          <a:lstStyle/>
          <a:p>
            <a:pPr algn="ctr">
              <a:lnSpc>
                <a:spcPts val="3360"/>
              </a:lnSpc>
            </a:pPr>
            <a:r>
              <a:rPr lang="en-US" sz="2400">
                <a:solidFill>
                  <a:srgbClr val="262638"/>
                </a:solidFill>
                <a:latin typeface="Open Sans Bold"/>
              </a:rPr>
              <a:t>Exploratory Analysis</a:t>
            </a:r>
          </a:p>
        </p:txBody>
      </p:sp>
      <p:sp>
        <p:nvSpPr>
          <p:cNvPr id="10" name="TextBox 10"/>
          <p:cNvSpPr txBox="1"/>
          <p:nvPr/>
        </p:nvSpPr>
        <p:spPr>
          <a:xfrm>
            <a:off x="3805564" y="5438974"/>
            <a:ext cx="2849017" cy="431799"/>
          </a:xfrm>
          <a:prstGeom prst="rect">
            <a:avLst/>
          </a:prstGeom>
        </p:spPr>
        <p:txBody>
          <a:bodyPr lIns="0" tIns="0" rIns="0" bIns="0" rtlCol="0" anchor="t">
            <a:spAutoFit/>
          </a:bodyPr>
          <a:lstStyle/>
          <a:p>
            <a:pPr algn="ctr">
              <a:lnSpc>
                <a:spcPts val="3500"/>
              </a:lnSpc>
            </a:pPr>
            <a:r>
              <a:rPr lang="en-US" sz="2500">
                <a:solidFill>
                  <a:srgbClr val="262638"/>
                </a:solidFill>
                <a:latin typeface="Open Sans Bold"/>
              </a:rPr>
              <a:t>Variable Selection</a:t>
            </a:r>
          </a:p>
        </p:txBody>
      </p:sp>
      <p:sp>
        <p:nvSpPr>
          <p:cNvPr id="11" name="TextBox 11"/>
          <p:cNvSpPr txBox="1"/>
          <p:nvPr/>
        </p:nvSpPr>
        <p:spPr>
          <a:xfrm>
            <a:off x="7048371" y="5438974"/>
            <a:ext cx="1973709" cy="431799"/>
          </a:xfrm>
          <a:prstGeom prst="rect">
            <a:avLst/>
          </a:prstGeom>
        </p:spPr>
        <p:txBody>
          <a:bodyPr lIns="0" tIns="0" rIns="0" bIns="0" rtlCol="0" anchor="t">
            <a:spAutoFit/>
          </a:bodyPr>
          <a:lstStyle/>
          <a:p>
            <a:pPr algn="ctr">
              <a:lnSpc>
                <a:spcPts val="3500"/>
              </a:lnSpc>
            </a:pPr>
            <a:r>
              <a:rPr lang="en-US" sz="2500">
                <a:solidFill>
                  <a:srgbClr val="262638"/>
                </a:solidFill>
                <a:latin typeface="Open Sans Bold"/>
              </a:rPr>
              <a:t>Encode Data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912" r="1912"/>
          <a:stretch>
            <a:fillRect/>
          </a:stretch>
        </p:blipFill>
        <p:spPr>
          <a:xfrm>
            <a:off x="198600" y="3934429"/>
            <a:ext cx="4535708" cy="3100305"/>
          </a:xfrm>
          <a:prstGeom prst="rect">
            <a:avLst/>
          </a:prstGeom>
        </p:spPr>
      </p:pic>
      <p:pic>
        <p:nvPicPr>
          <p:cNvPr id="3" name="Picture 3"/>
          <p:cNvPicPr>
            <a:picLocks noChangeAspect="1"/>
          </p:cNvPicPr>
          <p:nvPr/>
        </p:nvPicPr>
        <p:blipFill>
          <a:blip r:embed="rId4"/>
          <a:srcRect/>
          <a:stretch>
            <a:fillRect/>
          </a:stretch>
        </p:blipFill>
        <p:spPr>
          <a:xfrm>
            <a:off x="4876800" y="639841"/>
            <a:ext cx="4716054" cy="3100305"/>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7377312">
            <a:off x="758511" y="5639726"/>
            <a:ext cx="832734" cy="413244"/>
          </a:xfrm>
          <a:prstGeom prst="rect">
            <a:avLst/>
          </a:prstGeom>
        </p:spPr>
      </p:pic>
      <p:sp>
        <p:nvSpPr>
          <p:cNvPr id="5" name="TextBox 5"/>
          <p:cNvSpPr txBox="1"/>
          <p:nvPr/>
        </p:nvSpPr>
        <p:spPr>
          <a:xfrm>
            <a:off x="371371" y="2290487"/>
            <a:ext cx="3554457" cy="240443"/>
          </a:xfrm>
          <a:prstGeom prst="rect">
            <a:avLst/>
          </a:prstGeom>
        </p:spPr>
        <p:txBody>
          <a:bodyPr lIns="0" tIns="0" rIns="0" bIns="0" rtlCol="0" anchor="t">
            <a:spAutoFit/>
          </a:bodyPr>
          <a:lstStyle/>
          <a:p>
            <a:pPr>
              <a:lnSpc>
                <a:spcPts val="1972"/>
              </a:lnSpc>
            </a:pPr>
            <a:r>
              <a:rPr lang="en-US" sz="1408" spc="211">
                <a:solidFill>
                  <a:srgbClr val="262638"/>
                </a:solidFill>
                <a:latin typeface="Lora Bold"/>
              </a:rPr>
              <a:t>BUYER BEHAVIOR VARIABLES</a:t>
            </a:r>
          </a:p>
        </p:txBody>
      </p:sp>
      <p:sp>
        <p:nvSpPr>
          <p:cNvPr id="6" name="TextBox 6"/>
          <p:cNvSpPr txBox="1"/>
          <p:nvPr/>
        </p:nvSpPr>
        <p:spPr>
          <a:xfrm>
            <a:off x="371371" y="607774"/>
            <a:ext cx="4362936" cy="900989"/>
          </a:xfrm>
          <a:prstGeom prst="rect">
            <a:avLst/>
          </a:prstGeom>
        </p:spPr>
        <p:txBody>
          <a:bodyPr lIns="0" tIns="0" rIns="0" bIns="0" rtlCol="0" anchor="t">
            <a:spAutoFit/>
          </a:bodyPr>
          <a:lstStyle/>
          <a:p>
            <a:pPr>
              <a:lnSpc>
                <a:spcPts val="3477"/>
              </a:lnSpc>
            </a:pPr>
            <a:r>
              <a:rPr lang="en-US" sz="3622">
                <a:solidFill>
                  <a:srgbClr val="94DDCC"/>
                </a:solidFill>
                <a:latin typeface="Montserrat Classic Bold"/>
              </a:rPr>
              <a:t>Exploratory Analysis</a:t>
            </a:r>
          </a:p>
        </p:txBody>
      </p:sp>
      <p:sp>
        <p:nvSpPr>
          <p:cNvPr id="7" name="TextBox 7"/>
          <p:cNvSpPr txBox="1"/>
          <p:nvPr/>
        </p:nvSpPr>
        <p:spPr>
          <a:xfrm>
            <a:off x="371371" y="1601137"/>
            <a:ext cx="3554457" cy="240443"/>
          </a:xfrm>
          <a:prstGeom prst="rect">
            <a:avLst/>
          </a:prstGeom>
        </p:spPr>
        <p:txBody>
          <a:bodyPr lIns="0" tIns="0" rIns="0" bIns="0" rtlCol="0" anchor="t">
            <a:spAutoFit/>
          </a:bodyPr>
          <a:lstStyle/>
          <a:p>
            <a:pPr>
              <a:lnSpc>
                <a:spcPts val="1972"/>
              </a:lnSpc>
            </a:pPr>
            <a:r>
              <a:rPr lang="en-US" sz="1408" spc="211">
                <a:solidFill>
                  <a:srgbClr val="262638"/>
                </a:solidFill>
                <a:latin typeface="Lora Bold"/>
              </a:rPr>
              <a:t>DEMOGRAPHIC VARIABLES</a:t>
            </a:r>
          </a:p>
        </p:txBody>
      </p:sp>
      <p:sp>
        <p:nvSpPr>
          <p:cNvPr id="8" name="TextBox 8"/>
          <p:cNvSpPr txBox="1"/>
          <p:nvPr/>
        </p:nvSpPr>
        <p:spPr>
          <a:xfrm>
            <a:off x="371371" y="1933953"/>
            <a:ext cx="3554457" cy="264160"/>
          </a:xfrm>
          <a:prstGeom prst="rect">
            <a:avLst/>
          </a:prstGeom>
        </p:spPr>
        <p:txBody>
          <a:bodyPr lIns="0" tIns="0" rIns="0" bIns="0" rtlCol="0" anchor="t">
            <a:spAutoFit/>
          </a:bodyPr>
          <a:lstStyle/>
          <a:p>
            <a:pPr algn="just">
              <a:lnSpc>
                <a:spcPts val="2240"/>
              </a:lnSpc>
            </a:pPr>
            <a:r>
              <a:rPr lang="en-US" sz="1600">
                <a:solidFill>
                  <a:srgbClr val="262638"/>
                </a:solidFill>
                <a:latin typeface="Open Sans Light"/>
              </a:rPr>
              <a:t>Income and Age</a:t>
            </a:r>
          </a:p>
        </p:txBody>
      </p:sp>
      <p:sp>
        <p:nvSpPr>
          <p:cNvPr id="9" name="TextBox 9"/>
          <p:cNvSpPr txBox="1"/>
          <p:nvPr/>
        </p:nvSpPr>
        <p:spPr>
          <a:xfrm>
            <a:off x="371371" y="2623303"/>
            <a:ext cx="3245644" cy="264160"/>
          </a:xfrm>
          <a:prstGeom prst="rect">
            <a:avLst/>
          </a:prstGeom>
        </p:spPr>
        <p:txBody>
          <a:bodyPr lIns="0" tIns="0" rIns="0" bIns="0" rtlCol="0" anchor="t">
            <a:spAutoFit/>
          </a:bodyPr>
          <a:lstStyle/>
          <a:p>
            <a:pPr algn="ctr">
              <a:lnSpc>
                <a:spcPts val="2240"/>
              </a:lnSpc>
            </a:pPr>
            <a:r>
              <a:rPr lang="en-US" sz="1600">
                <a:solidFill>
                  <a:srgbClr val="000000"/>
                </a:solidFill>
                <a:latin typeface="Open Sans Light"/>
              </a:rPr>
              <a:t>Time spent and How they Consume</a:t>
            </a:r>
          </a:p>
        </p:txBody>
      </p:sp>
      <p:pic>
        <p:nvPicPr>
          <p:cNvPr id="10" name="Picture 1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400919">
            <a:off x="5786058" y="1386565"/>
            <a:ext cx="715474" cy="355054"/>
          </a:xfrm>
          <a:prstGeom prst="rect">
            <a:avLst/>
          </a:prstGeom>
        </p:spPr>
      </p:pic>
      <p:sp>
        <p:nvSpPr>
          <p:cNvPr id="11" name="TextBox 11"/>
          <p:cNvSpPr txBox="1"/>
          <p:nvPr/>
        </p:nvSpPr>
        <p:spPr>
          <a:xfrm>
            <a:off x="371371" y="3312653"/>
            <a:ext cx="4145558" cy="264160"/>
          </a:xfrm>
          <a:prstGeom prst="rect">
            <a:avLst/>
          </a:prstGeom>
        </p:spPr>
        <p:txBody>
          <a:bodyPr lIns="0" tIns="0" rIns="0" bIns="0" rtlCol="0" anchor="t">
            <a:spAutoFit/>
          </a:bodyPr>
          <a:lstStyle/>
          <a:p>
            <a:pPr>
              <a:lnSpc>
                <a:spcPts val="2240"/>
              </a:lnSpc>
            </a:pPr>
            <a:r>
              <a:rPr lang="en-US" sz="1600">
                <a:solidFill>
                  <a:srgbClr val="000000"/>
                </a:solidFill>
                <a:latin typeface="Open Sans Light"/>
              </a:rPr>
              <a:t>Rating of Product Quality &amp; Rating of Service</a:t>
            </a:r>
          </a:p>
        </p:txBody>
      </p:sp>
      <p:sp>
        <p:nvSpPr>
          <p:cNvPr id="12" name="TextBox 12"/>
          <p:cNvSpPr txBox="1"/>
          <p:nvPr/>
        </p:nvSpPr>
        <p:spPr>
          <a:xfrm>
            <a:off x="371371" y="2979836"/>
            <a:ext cx="4145558" cy="240443"/>
          </a:xfrm>
          <a:prstGeom prst="rect">
            <a:avLst/>
          </a:prstGeom>
        </p:spPr>
        <p:txBody>
          <a:bodyPr lIns="0" tIns="0" rIns="0" bIns="0" rtlCol="0" anchor="t">
            <a:spAutoFit/>
          </a:bodyPr>
          <a:lstStyle/>
          <a:p>
            <a:pPr>
              <a:lnSpc>
                <a:spcPts val="1972"/>
              </a:lnSpc>
            </a:pPr>
            <a:r>
              <a:rPr lang="en-US" sz="1408" spc="211">
                <a:solidFill>
                  <a:srgbClr val="262638"/>
                </a:solidFill>
                <a:latin typeface="Lora Bold"/>
              </a:rPr>
              <a:t>EXPERIENCE VARIABLES</a:t>
            </a:r>
          </a:p>
        </p:txBody>
      </p:sp>
      <p:pic>
        <p:nvPicPr>
          <p:cNvPr id="13" name="Picture 13"/>
          <p:cNvPicPr>
            <a:picLocks noChangeAspect="1"/>
          </p:cNvPicPr>
          <p:nvPr/>
        </p:nvPicPr>
        <p:blipFill>
          <a:blip r:embed="rId7"/>
          <a:srcRect l="3675" t="1640" r="1092" b="20051"/>
          <a:stretch>
            <a:fillRect/>
          </a:stretch>
        </p:blipFill>
        <p:spPr>
          <a:xfrm>
            <a:off x="4876800" y="3934429"/>
            <a:ext cx="4716054" cy="310030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 y="5198911"/>
            <a:ext cx="9753601" cy="2194236"/>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25967" y="5354304"/>
            <a:ext cx="649413" cy="747121"/>
          </a:xfrm>
          <a:prstGeom prst="rect">
            <a:avLst/>
          </a:prstGeom>
        </p:spPr>
      </p:pic>
      <p:sp>
        <p:nvSpPr>
          <p:cNvPr id="4" name="TextBox 4"/>
          <p:cNvSpPr txBox="1"/>
          <p:nvPr/>
        </p:nvSpPr>
        <p:spPr>
          <a:xfrm>
            <a:off x="477503" y="176929"/>
            <a:ext cx="8743950" cy="885774"/>
          </a:xfrm>
          <a:prstGeom prst="rect">
            <a:avLst/>
          </a:prstGeom>
        </p:spPr>
        <p:txBody>
          <a:bodyPr lIns="0" tIns="0" rIns="0" bIns="0" rtlCol="0" anchor="t">
            <a:spAutoFit/>
          </a:bodyPr>
          <a:lstStyle/>
          <a:p>
            <a:pPr>
              <a:lnSpc>
                <a:spcPts val="6987"/>
              </a:lnSpc>
            </a:pPr>
            <a:r>
              <a:rPr lang="en-US" sz="5634">
                <a:solidFill>
                  <a:srgbClr val="000000"/>
                </a:solidFill>
                <a:latin typeface="Montserrat Classic Bold"/>
              </a:rPr>
              <a:t>Outcome</a:t>
            </a:r>
          </a:p>
        </p:txBody>
      </p:sp>
      <p:sp>
        <p:nvSpPr>
          <p:cNvPr id="5" name="TextBox 5"/>
          <p:cNvSpPr txBox="1"/>
          <p:nvPr/>
        </p:nvSpPr>
        <p:spPr>
          <a:xfrm>
            <a:off x="7032872" y="6917633"/>
            <a:ext cx="2524125" cy="185814"/>
          </a:xfrm>
          <a:prstGeom prst="rect">
            <a:avLst/>
          </a:prstGeom>
        </p:spPr>
        <p:txBody>
          <a:bodyPr lIns="0" tIns="0" rIns="0" bIns="0" rtlCol="0" anchor="t">
            <a:spAutoFit/>
          </a:bodyPr>
          <a:lstStyle/>
          <a:p>
            <a:pPr algn="r">
              <a:lnSpc>
                <a:spcPts val="1352"/>
              </a:lnSpc>
            </a:pPr>
            <a:r>
              <a:rPr lang="en-US" sz="1408" spc="70">
                <a:solidFill>
                  <a:srgbClr val="262638"/>
                </a:solidFill>
                <a:latin typeface="Montserrat Classic"/>
              </a:rPr>
              <a:t>06/10</a:t>
            </a:r>
          </a:p>
        </p:txBody>
      </p:sp>
      <p:sp>
        <p:nvSpPr>
          <p:cNvPr id="6" name="TextBox 6"/>
          <p:cNvSpPr txBox="1"/>
          <p:nvPr/>
        </p:nvSpPr>
        <p:spPr>
          <a:xfrm>
            <a:off x="353289" y="6311513"/>
            <a:ext cx="9047022" cy="582435"/>
          </a:xfrm>
          <a:prstGeom prst="rect">
            <a:avLst/>
          </a:prstGeom>
        </p:spPr>
        <p:txBody>
          <a:bodyPr lIns="0" tIns="0" rIns="0" bIns="0" rtlCol="0" anchor="t">
            <a:spAutoFit/>
          </a:bodyPr>
          <a:lstStyle/>
          <a:p>
            <a:pPr>
              <a:lnSpc>
                <a:spcPts val="1544"/>
              </a:lnSpc>
            </a:pPr>
            <a:r>
              <a:rPr lang="en-US" sz="1608" spc="80">
                <a:solidFill>
                  <a:srgbClr val="262638"/>
                </a:solidFill>
                <a:latin typeface="Montserrat Classic"/>
              </a:rPr>
              <a:t>USING THE JUDGEMENTALLY SELECTED FEATURES FROM OUR EXPLORATORY ANALYSIS, WE FOUND THAT THE NUMBER OF LATENT CLASSES PRESENT WITHIN OUR DATA IS 2.</a:t>
            </a:r>
          </a:p>
        </p:txBody>
      </p:sp>
      <p:sp>
        <p:nvSpPr>
          <p:cNvPr id="7" name="TextBox 7"/>
          <p:cNvSpPr txBox="1"/>
          <p:nvPr/>
        </p:nvSpPr>
        <p:spPr>
          <a:xfrm>
            <a:off x="1082608" y="5195045"/>
            <a:ext cx="2603153" cy="960864"/>
          </a:xfrm>
          <a:prstGeom prst="rect">
            <a:avLst/>
          </a:prstGeom>
        </p:spPr>
        <p:txBody>
          <a:bodyPr lIns="0" tIns="0" rIns="0" bIns="0" rtlCol="0" anchor="t">
            <a:spAutoFit/>
          </a:bodyPr>
          <a:lstStyle/>
          <a:p>
            <a:pPr algn="ctr">
              <a:lnSpc>
                <a:spcPts val="7939"/>
              </a:lnSpc>
            </a:pPr>
            <a:r>
              <a:rPr lang="en-US" sz="5670">
                <a:solidFill>
                  <a:srgbClr val="262638"/>
                </a:solidFill>
                <a:latin typeface="Moontime"/>
              </a:rPr>
              <a:t>Latent Classes</a:t>
            </a:r>
          </a:p>
        </p:txBody>
      </p:sp>
      <p:graphicFrame>
        <p:nvGraphicFramePr>
          <p:cNvPr id="10" name="Chart 9">
            <a:extLst>
              <a:ext uri="{FF2B5EF4-FFF2-40B4-BE49-F238E27FC236}">
                <a16:creationId xmlns:a16="http://schemas.microsoft.com/office/drawing/2014/main" id="{E670D996-C30D-436A-8011-3A8716F7DB3E}"/>
              </a:ext>
            </a:extLst>
          </p:cNvPr>
          <p:cNvGraphicFramePr/>
          <p:nvPr>
            <p:extLst>
              <p:ext uri="{D42A27DB-BD31-4B8C-83A1-F6EECF244321}">
                <p14:modId xmlns:p14="http://schemas.microsoft.com/office/powerpoint/2010/main" val="3354784582"/>
              </p:ext>
            </p:extLst>
          </p:nvPr>
        </p:nvGraphicFramePr>
        <p:xfrm>
          <a:off x="98300" y="1077279"/>
          <a:ext cx="9556997" cy="3766650"/>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62638">
            <a:alpha val="9000"/>
          </a:srgbClr>
        </a:solidFill>
        <a:effectLst/>
      </p:bgPr>
    </p:bg>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2DD2C6A7-A4F2-4789-97E1-EE798FFEBAB7}"/>
              </a:ext>
            </a:extLst>
          </p:cNvPr>
          <p:cNvGraphicFramePr>
            <a:graphicFrameLocks noGrp="1"/>
          </p:cNvGraphicFramePr>
          <p:nvPr/>
        </p:nvGraphicFramePr>
        <p:xfrm>
          <a:off x="9867900" y="1663700"/>
          <a:ext cx="208280" cy="365760"/>
        </p:xfrm>
        <a:graphic>
          <a:graphicData uri="http://schemas.openxmlformats.org/drawingml/2006/table">
            <a:tbl>
              <a:tblPr/>
              <a:tblGrid>
                <a:gridCol w="208280">
                  <a:extLst>
                    <a:ext uri="{9D8B030D-6E8A-4147-A177-3AD203B41FA5}">
                      <a16:colId xmlns:a16="http://schemas.microsoft.com/office/drawing/2014/main" val="2751504674"/>
                    </a:ext>
                  </a:extLst>
                </a:gridCol>
              </a:tblGrid>
              <a:tr h="0">
                <a:tc>
                  <a:txBody>
                    <a:bodyPr/>
                    <a:lstStyle/>
                    <a:p>
                      <a:endParaRPr lang="en-US"/>
                    </a:p>
                  </a:txBody>
                  <a:tcPr>
                    <a:lnL w="12700" cmpd="sng">
                      <a:solidFill>
                        <a:srgbClr val="E6E6E6"/>
                      </a:solidFill>
                      <a:prstDash val="solid"/>
                    </a:lnL>
                    <a:lnR w="12700" cmpd="sng">
                      <a:solidFill>
                        <a:srgbClr val="E6E6E6"/>
                      </a:solidFill>
                      <a:prstDash val="solid"/>
                    </a:lnR>
                    <a:lnT w="12700" cmpd="sng">
                      <a:solidFill>
                        <a:srgbClr val="E6E6E6"/>
                      </a:solidFill>
                      <a:prstDash val="solid"/>
                    </a:lnT>
                    <a:lnB w="12700" cmpd="sng">
                      <a:solidFill>
                        <a:srgbClr val="E6E6E6"/>
                      </a:solidFill>
                      <a:prstDash val="solid"/>
                    </a:lnB>
                  </a:tcPr>
                </a:tc>
                <a:extLst>
                  <a:ext uri="{0D108BD9-81ED-4DB2-BD59-A6C34878D82A}">
                    <a16:rowId xmlns:a16="http://schemas.microsoft.com/office/drawing/2014/main" val="1882583107"/>
                  </a:ext>
                </a:extLst>
              </a:tr>
            </a:tbl>
          </a:graphicData>
        </a:graphic>
      </p:graphicFrame>
      <p:graphicFrame>
        <p:nvGraphicFramePr>
          <p:cNvPr id="10" name="Table 9">
            <a:extLst>
              <a:ext uri="{FF2B5EF4-FFF2-40B4-BE49-F238E27FC236}">
                <a16:creationId xmlns:a16="http://schemas.microsoft.com/office/drawing/2014/main" id="{38C71D24-0CEF-42ED-86F1-7C1B3EABAB49}"/>
              </a:ext>
            </a:extLst>
          </p:cNvPr>
          <p:cNvGraphicFramePr>
            <a:graphicFrameLocks noGrp="1"/>
          </p:cNvGraphicFramePr>
          <p:nvPr>
            <p:extLst>
              <p:ext uri="{D42A27DB-BD31-4B8C-83A1-F6EECF244321}">
                <p14:modId xmlns:p14="http://schemas.microsoft.com/office/powerpoint/2010/main" val="984296130"/>
              </p:ext>
            </p:extLst>
          </p:nvPr>
        </p:nvGraphicFramePr>
        <p:xfrm>
          <a:off x="685800" y="152400"/>
          <a:ext cx="8534399" cy="6934186"/>
        </p:xfrm>
        <a:graphic>
          <a:graphicData uri="http://schemas.openxmlformats.org/drawingml/2006/table">
            <a:tbl>
              <a:tblPr/>
              <a:tblGrid>
                <a:gridCol w="2207172">
                  <a:extLst>
                    <a:ext uri="{9D8B030D-6E8A-4147-A177-3AD203B41FA5}">
                      <a16:colId xmlns:a16="http://schemas.microsoft.com/office/drawing/2014/main" val="720799281"/>
                    </a:ext>
                  </a:extLst>
                </a:gridCol>
                <a:gridCol w="3090041">
                  <a:extLst>
                    <a:ext uri="{9D8B030D-6E8A-4147-A177-3AD203B41FA5}">
                      <a16:colId xmlns:a16="http://schemas.microsoft.com/office/drawing/2014/main" val="4202311610"/>
                    </a:ext>
                  </a:extLst>
                </a:gridCol>
                <a:gridCol w="3237186">
                  <a:extLst>
                    <a:ext uri="{9D8B030D-6E8A-4147-A177-3AD203B41FA5}">
                      <a16:colId xmlns:a16="http://schemas.microsoft.com/office/drawing/2014/main" val="398363938"/>
                    </a:ext>
                  </a:extLst>
                </a:gridCol>
              </a:tblGrid>
              <a:tr h="373090">
                <a:tc>
                  <a:txBody>
                    <a:bodyPr/>
                    <a:lstStyle/>
                    <a:p>
                      <a:pPr algn="l" fontAlgn="t"/>
                      <a:r>
                        <a:rPr lang="en-US" sz="1050" b="0" i="0" u="none" strike="noStrike">
                          <a:solidFill>
                            <a:srgbClr val="000000"/>
                          </a:solidFill>
                          <a:effectLst/>
                          <a:latin typeface="Arial" panose="020B0604020202020204" pitchFamily="34" charset="0"/>
                        </a:rPr>
                        <a:t> </a:t>
                      </a:r>
                    </a:p>
                  </a:txBody>
                  <a:tcPr marL="1917" marR="1917" marT="1917" marB="0">
                    <a:lnL>
                      <a:noFill/>
                    </a:lnL>
                    <a:lnR>
                      <a:noFill/>
                    </a:lnR>
                    <a:lnT>
                      <a:noFill/>
                    </a:lnT>
                    <a:lnB>
                      <a:noFill/>
                    </a:lnB>
                    <a:solidFill>
                      <a:srgbClr val="FFFFFF"/>
                    </a:solidFill>
                  </a:tcPr>
                </a:tc>
                <a:tc>
                  <a:txBody>
                    <a:bodyPr/>
                    <a:lstStyle/>
                    <a:p>
                      <a:pPr algn="ctr" rtl="0" fontAlgn="ctr"/>
                      <a:r>
                        <a:rPr lang="en-US" sz="2400" b="1" i="0" u="none" strike="noStrike">
                          <a:solidFill>
                            <a:srgbClr val="94DDCC"/>
                          </a:solidFill>
                          <a:effectLst/>
                          <a:latin typeface="Montserrat Classic" panose="020B0604020202020204" charset="0"/>
                        </a:rPr>
                        <a:t>Class 1</a:t>
                      </a:r>
                    </a:p>
                  </a:txBody>
                  <a:tcPr marL="1917" marR="1917" marT="1917" marB="0" anchor="ctr">
                    <a:lnL>
                      <a:noFill/>
                    </a:lnL>
                    <a:lnR>
                      <a:noFill/>
                    </a:lnR>
                    <a:lnT>
                      <a:noFill/>
                    </a:lnT>
                    <a:lnB>
                      <a:noFill/>
                    </a:lnB>
                    <a:solidFill>
                      <a:srgbClr val="FFFFFF"/>
                    </a:solidFill>
                  </a:tcPr>
                </a:tc>
                <a:tc>
                  <a:txBody>
                    <a:bodyPr/>
                    <a:lstStyle/>
                    <a:p>
                      <a:pPr algn="ctr" rtl="0" fontAlgn="ctr"/>
                      <a:r>
                        <a:rPr lang="en-US" sz="2400" b="1" i="0" u="none" strike="noStrike">
                          <a:solidFill>
                            <a:srgbClr val="976F4F"/>
                          </a:solidFill>
                          <a:effectLst/>
                          <a:latin typeface="Montserrat Classic" panose="020B0604020202020204" charset="0"/>
                        </a:rPr>
                        <a:t>Class 2</a:t>
                      </a:r>
                    </a:p>
                  </a:txBody>
                  <a:tcPr marL="1917" marR="1917" marT="1917" marB="0" anchor="ctr">
                    <a:lnL>
                      <a:noFill/>
                    </a:lnL>
                    <a:lnR>
                      <a:noFill/>
                    </a:lnR>
                    <a:lnT>
                      <a:noFill/>
                    </a:lnT>
                    <a:lnB>
                      <a:noFill/>
                    </a:lnB>
                    <a:solidFill>
                      <a:srgbClr val="FFFFFF"/>
                    </a:solidFill>
                  </a:tcPr>
                </a:tc>
                <a:extLst>
                  <a:ext uri="{0D108BD9-81ED-4DB2-BD59-A6C34878D82A}">
                    <a16:rowId xmlns:a16="http://schemas.microsoft.com/office/drawing/2014/main" val="2413307259"/>
                  </a:ext>
                </a:extLst>
              </a:tr>
              <a:tr h="187116">
                <a:tc>
                  <a:txBody>
                    <a:bodyPr/>
                    <a:lstStyle/>
                    <a:p>
                      <a:pPr algn="r" rtl="0" fontAlgn="ctr"/>
                      <a:endParaRPr lang="en-US" sz="1200" b="1" i="0" u="none" strike="noStrike">
                        <a:solidFill>
                          <a:srgbClr val="000000"/>
                        </a:solidFill>
                        <a:effectLst/>
                        <a:latin typeface="Montserrat Classic" panose="020B0604020202020204" charset="0"/>
                      </a:endParaRPr>
                    </a:p>
                  </a:txBody>
                  <a:tcPr marL="1917" marR="1917" marT="1917"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rtl="0" fontAlgn="ctr"/>
                      <a:r>
                        <a:rPr lang="en-US" sz="1100" b="1" i="0" u="none" strike="noStrike">
                          <a:solidFill>
                            <a:schemeClr val="bg1"/>
                          </a:solidFill>
                          <a:effectLst/>
                          <a:latin typeface="Montserrat Classic" panose="020B0604020202020204" charset="0"/>
                        </a:rPr>
                        <a:t>Age</a:t>
                      </a:r>
                      <a:endParaRPr lang="en-US" sz="1100" b="0" i="0" u="none" strike="noStrike">
                        <a:solidFill>
                          <a:schemeClr val="bg1"/>
                        </a:solidFill>
                        <a:effectLst/>
                        <a:latin typeface="Montserrat Classic" panose="020B0604020202020204" charset="0"/>
                      </a:endParaRPr>
                    </a:p>
                  </a:txBody>
                  <a:tcPr marL="1917" marR="1917" marT="1917"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262638"/>
                    </a:solidFill>
                  </a:tcPr>
                </a:tc>
                <a:tc>
                  <a:txBody>
                    <a:bodyPr/>
                    <a:lstStyle/>
                    <a:p>
                      <a:pPr algn="ctr" rtl="0" fontAlgn="ctr"/>
                      <a:endParaRPr lang="en-US" sz="1100" b="0" i="0" u="none" strike="noStrike">
                        <a:solidFill>
                          <a:srgbClr val="000000"/>
                        </a:solidFill>
                        <a:effectLst/>
                        <a:latin typeface="Montserrat Classic" panose="020B0604020202020204" charset="0"/>
                      </a:endParaRPr>
                    </a:p>
                  </a:txBody>
                  <a:tcPr marL="1917" marR="1917" marT="1917" marB="0" anchor="ctr">
                    <a:lnL>
                      <a:noFill/>
                    </a:lnL>
                    <a:lnR>
                      <a:noFill/>
                    </a:lnR>
                    <a:lnT>
                      <a:noFill/>
                    </a:lnT>
                    <a:lnB w="6350" cap="flat" cmpd="sng" algn="ctr">
                      <a:solidFill>
                        <a:srgbClr val="000000"/>
                      </a:solidFill>
                      <a:prstDash val="solid"/>
                      <a:round/>
                      <a:headEnd type="none" w="med" len="med"/>
                      <a:tailEnd type="none" w="med" len="med"/>
                    </a:lnB>
                    <a:solidFill>
                      <a:srgbClr val="262638"/>
                    </a:solidFill>
                  </a:tcPr>
                </a:tc>
                <a:extLst>
                  <a:ext uri="{0D108BD9-81ED-4DB2-BD59-A6C34878D82A}">
                    <a16:rowId xmlns:a16="http://schemas.microsoft.com/office/drawing/2014/main" val="2635408707"/>
                  </a:ext>
                </a:extLst>
              </a:tr>
              <a:tr h="187116">
                <a:tc>
                  <a:txBody>
                    <a:bodyPr/>
                    <a:lstStyle/>
                    <a:p>
                      <a:pPr algn="r" rtl="0" fontAlgn="ctr"/>
                      <a:r>
                        <a:rPr lang="en-US" sz="1200" b="0" i="0" u="none" strike="noStrike">
                          <a:solidFill>
                            <a:srgbClr val="000000"/>
                          </a:solidFill>
                          <a:effectLst/>
                          <a:latin typeface="Montserrat Classic" panose="020B0604020202020204" charset="0"/>
                        </a:rPr>
                        <a:t>Below 20</a:t>
                      </a:r>
                    </a:p>
                  </a:txBody>
                  <a:tcPr marL="1917" marR="1917" marT="1917" marB="0" anchor="ctr">
                    <a:lnL>
                      <a:noFill/>
                    </a:lnL>
                    <a:lnR w="6350" cap="flat" cmpd="sng" algn="ctr">
                      <a:solidFill>
                        <a:srgbClr val="F2F2F2"/>
                      </a:solidFill>
                      <a:prstDash val="solid"/>
                      <a:round/>
                      <a:headEnd type="none" w="med" len="med"/>
                      <a:tailEnd type="none" w="med" len="med"/>
                    </a:lnR>
                    <a:lnT>
                      <a:noFill/>
                    </a:lnT>
                    <a:lnB w="6350" cap="flat" cmpd="sng" algn="ctr">
                      <a:solidFill>
                        <a:srgbClr val="F2F2F2"/>
                      </a:solidFill>
                      <a:prstDash val="solid"/>
                      <a:round/>
                      <a:headEnd type="none" w="med" len="med"/>
                      <a:tailEnd type="none" w="med" len="med"/>
                    </a:lnB>
                    <a:solidFill>
                      <a:srgbClr val="FFFFFF"/>
                    </a:solidFill>
                  </a:tcPr>
                </a:tc>
                <a:tc>
                  <a:txBody>
                    <a:bodyPr/>
                    <a:lstStyle/>
                    <a:p>
                      <a:pPr algn="ctr" rtl="0" fontAlgn="ctr"/>
                      <a:r>
                        <a:rPr lang="en-US" sz="1200" b="0" i="0" u="none" strike="noStrike">
                          <a:solidFill>
                            <a:srgbClr val="000000"/>
                          </a:solidFill>
                          <a:effectLst/>
                          <a:latin typeface="Montserrat Classic" panose="020B0604020202020204" charset="0"/>
                        </a:rPr>
                        <a:t>0.1</a:t>
                      </a:r>
                    </a:p>
                  </a:txBody>
                  <a:tcPr marL="1917" marR="1917" marT="1917" marB="0" anchor="ctr">
                    <a:lnL w="6350" cap="flat" cmpd="sng" algn="ctr">
                      <a:solidFill>
                        <a:srgbClr val="F2F2F2"/>
                      </a:solidFill>
                      <a:prstDash val="solid"/>
                      <a:round/>
                      <a:headEnd type="none" w="med" len="med"/>
                      <a:tailEnd type="none" w="med" len="med"/>
                    </a:lnL>
                    <a:lnR w="6350" cap="flat" cmpd="sng" algn="ctr">
                      <a:solidFill>
                        <a:srgbClr val="F2F2F2"/>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F2F2F2"/>
                      </a:solidFill>
                      <a:prstDash val="solid"/>
                      <a:round/>
                      <a:headEnd type="none" w="med" len="med"/>
                      <a:tailEnd type="none" w="med" len="med"/>
                    </a:lnB>
                    <a:solidFill>
                      <a:srgbClr val="F1F9FA"/>
                    </a:solidFill>
                  </a:tcPr>
                </a:tc>
                <a:tc>
                  <a:txBody>
                    <a:bodyPr/>
                    <a:lstStyle/>
                    <a:p>
                      <a:pPr algn="ctr" rtl="0" fontAlgn="ctr"/>
                      <a:r>
                        <a:rPr lang="en-US" sz="1200" b="0" i="0" u="none" strike="noStrike">
                          <a:solidFill>
                            <a:srgbClr val="000000"/>
                          </a:solidFill>
                          <a:effectLst/>
                          <a:latin typeface="Montserrat Classic" panose="020B0604020202020204" charset="0"/>
                        </a:rPr>
                        <a:t>0</a:t>
                      </a:r>
                    </a:p>
                  </a:txBody>
                  <a:tcPr marL="1917" marR="1917" marT="1917" marB="0" anchor="ctr">
                    <a:lnL w="6350" cap="flat" cmpd="sng" algn="ctr">
                      <a:solidFill>
                        <a:srgbClr val="F2F2F2"/>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F2F2F2"/>
                      </a:solidFill>
                      <a:prstDash val="solid"/>
                      <a:round/>
                      <a:headEnd type="none" w="med" len="med"/>
                      <a:tailEnd type="none" w="med" len="med"/>
                    </a:lnB>
                    <a:solidFill>
                      <a:srgbClr val="FCFCFF"/>
                    </a:solidFill>
                  </a:tcPr>
                </a:tc>
                <a:extLst>
                  <a:ext uri="{0D108BD9-81ED-4DB2-BD59-A6C34878D82A}">
                    <a16:rowId xmlns:a16="http://schemas.microsoft.com/office/drawing/2014/main" val="343523218"/>
                  </a:ext>
                </a:extLst>
              </a:tr>
              <a:tr h="187116">
                <a:tc>
                  <a:txBody>
                    <a:bodyPr/>
                    <a:lstStyle/>
                    <a:p>
                      <a:pPr algn="r" rtl="0" fontAlgn="ctr"/>
                      <a:r>
                        <a:rPr lang="en-US" sz="1200" b="0" i="0" u="none" strike="noStrike">
                          <a:solidFill>
                            <a:srgbClr val="000000"/>
                          </a:solidFill>
                          <a:effectLst/>
                          <a:latin typeface="Montserrat Classic" panose="020B0604020202020204" charset="0"/>
                        </a:rPr>
                        <a:t>20-29</a:t>
                      </a:r>
                    </a:p>
                  </a:txBody>
                  <a:tcPr marL="1917" marR="1917" marT="1917" marB="0" anchor="ctr">
                    <a:lnL>
                      <a:noFill/>
                    </a:lnL>
                    <a:lnR w="6350" cap="flat" cmpd="sng" algn="ctr">
                      <a:solidFill>
                        <a:srgbClr val="F2F2F2"/>
                      </a:solidFill>
                      <a:prstDash val="solid"/>
                      <a:round/>
                      <a:headEnd type="none" w="med" len="med"/>
                      <a:tailEnd type="none" w="med" len="med"/>
                    </a:lnR>
                    <a:lnT w="6350" cap="flat" cmpd="sng" algn="ctr">
                      <a:solidFill>
                        <a:srgbClr val="F2F2F2"/>
                      </a:solidFill>
                      <a:prstDash val="solid"/>
                      <a:round/>
                      <a:headEnd type="none" w="med" len="med"/>
                      <a:tailEnd type="none" w="med" len="med"/>
                    </a:lnT>
                    <a:lnB w="6350" cap="flat" cmpd="sng" algn="ctr">
                      <a:solidFill>
                        <a:srgbClr val="F2F2F2"/>
                      </a:solidFill>
                      <a:prstDash val="solid"/>
                      <a:round/>
                      <a:headEnd type="none" w="med" len="med"/>
                      <a:tailEnd type="none" w="med" len="med"/>
                    </a:lnB>
                    <a:solidFill>
                      <a:srgbClr val="FFFFFF"/>
                    </a:solidFill>
                  </a:tcPr>
                </a:tc>
                <a:tc>
                  <a:txBody>
                    <a:bodyPr/>
                    <a:lstStyle/>
                    <a:p>
                      <a:pPr algn="ctr" rtl="0" fontAlgn="ctr"/>
                      <a:r>
                        <a:rPr lang="en-US" sz="1200" b="0" i="0" u="none" strike="noStrike">
                          <a:solidFill>
                            <a:srgbClr val="000000"/>
                          </a:solidFill>
                          <a:effectLst/>
                          <a:latin typeface="Montserrat Classic" panose="020B0604020202020204" charset="0"/>
                        </a:rPr>
                        <a:t>0.8</a:t>
                      </a:r>
                    </a:p>
                  </a:txBody>
                  <a:tcPr marL="1917" marR="1917" marT="1917" marB="0" anchor="ctr">
                    <a:lnL w="6350" cap="flat" cmpd="sng" algn="ctr">
                      <a:solidFill>
                        <a:srgbClr val="F2F2F2"/>
                      </a:solidFill>
                      <a:prstDash val="solid"/>
                      <a:round/>
                      <a:headEnd type="none" w="med" len="med"/>
                      <a:tailEnd type="none" w="med" len="med"/>
                    </a:lnL>
                    <a:lnR w="6350" cap="flat" cmpd="sng" algn="ctr">
                      <a:solidFill>
                        <a:srgbClr val="F2F2F2"/>
                      </a:solidFill>
                      <a:prstDash val="solid"/>
                      <a:round/>
                      <a:headEnd type="none" w="med" len="med"/>
                      <a:tailEnd type="none" w="med" len="med"/>
                    </a:lnR>
                    <a:lnT w="6350" cap="flat" cmpd="sng" algn="ctr">
                      <a:solidFill>
                        <a:srgbClr val="F2F2F2"/>
                      </a:solidFill>
                      <a:prstDash val="solid"/>
                      <a:round/>
                      <a:headEnd type="none" w="med" len="med"/>
                      <a:tailEnd type="none" w="med" len="med"/>
                    </a:lnT>
                    <a:lnB w="6350" cap="flat" cmpd="sng" algn="ctr">
                      <a:solidFill>
                        <a:srgbClr val="F2F2F2"/>
                      </a:solidFill>
                      <a:prstDash val="solid"/>
                      <a:round/>
                      <a:headEnd type="none" w="med" len="med"/>
                      <a:tailEnd type="none" w="med" len="med"/>
                    </a:lnB>
                    <a:solidFill>
                      <a:srgbClr val="94DDCC"/>
                    </a:solidFill>
                  </a:tcPr>
                </a:tc>
                <a:tc>
                  <a:txBody>
                    <a:bodyPr/>
                    <a:lstStyle/>
                    <a:p>
                      <a:pPr algn="ctr" rtl="0" fontAlgn="ctr"/>
                      <a:r>
                        <a:rPr lang="en-US" sz="1200" b="0" i="0" u="none" strike="noStrike">
                          <a:solidFill>
                            <a:srgbClr val="000000"/>
                          </a:solidFill>
                          <a:effectLst/>
                          <a:latin typeface="Montserrat Classic" panose="020B0604020202020204" charset="0"/>
                        </a:rPr>
                        <a:t>0.25</a:t>
                      </a:r>
                    </a:p>
                  </a:txBody>
                  <a:tcPr marL="1917" marR="1917" marT="1917" marB="0" anchor="ctr">
                    <a:lnL w="6350" cap="flat" cmpd="sng" algn="ctr">
                      <a:solidFill>
                        <a:srgbClr val="F2F2F2"/>
                      </a:solidFill>
                      <a:prstDash val="solid"/>
                      <a:round/>
                      <a:headEnd type="none" w="med" len="med"/>
                      <a:tailEnd type="none" w="med" len="med"/>
                    </a:lnL>
                    <a:lnR>
                      <a:noFill/>
                    </a:lnR>
                    <a:lnT w="6350" cap="flat" cmpd="sng" algn="ctr">
                      <a:solidFill>
                        <a:srgbClr val="F2F2F2"/>
                      </a:solidFill>
                      <a:prstDash val="solid"/>
                      <a:round/>
                      <a:headEnd type="none" w="med" len="med"/>
                      <a:tailEnd type="none" w="med" len="med"/>
                    </a:lnT>
                    <a:lnB w="6350" cap="flat" cmpd="sng" algn="ctr">
                      <a:solidFill>
                        <a:srgbClr val="F2F2F2"/>
                      </a:solidFill>
                      <a:prstDash val="solid"/>
                      <a:round/>
                      <a:headEnd type="none" w="med" len="med"/>
                      <a:tailEnd type="none" w="med" len="med"/>
                    </a:lnB>
                    <a:solidFill>
                      <a:srgbClr val="C7B1A2"/>
                    </a:solidFill>
                  </a:tcPr>
                </a:tc>
                <a:extLst>
                  <a:ext uri="{0D108BD9-81ED-4DB2-BD59-A6C34878D82A}">
                    <a16:rowId xmlns:a16="http://schemas.microsoft.com/office/drawing/2014/main" val="1240757559"/>
                  </a:ext>
                </a:extLst>
              </a:tr>
              <a:tr h="187116">
                <a:tc>
                  <a:txBody>
                    <a:bodyPr/>
                    <a:lstStyle/>
                    <a:p>
                      <a:pPr algn="r" rtl="0" fontAlgn="ctr"/>
                      <a:r>
                        <a:rPr lang="en-US" sz="1200" b="0" i="0" u="none" strike="noStrike">
                          <a:solidFill>
                            <a:srgbClr val="000000"/>
                          </a:solidFill>
                          <a:effectLst/>
                          <a:latin typeface="Montserrat Classic" panose="020B0604020202020204" charset="0"/>
                        </a:rPr>
                        <a:t>30-39</a:t>
                      </a:r>
                    </a:p>
                  </a:txBody>
                  <a:tcPr marL="1917" marR="1917" marT="1917" marB="0" anchor="ctr">
                    <a:lnL>
                      <a:noFill/>
                    </a:lnL>
                    <a:lnR w="6350" cap="flat" cmpd="sng" algn="ctr">
                      <a:solidFill>
                        <a:srgbClr val="F2F2F2"/>
                      </a:solidFill>
                      <a:prstDash val="solid"/>
                      <a:round/>
                      <a:headEnd type="none" w="med" len="med"/>
                      <a:tailEnd type="none" w="med" len="med"/>
                    </a:lnR>
                    <a:lnT w="6350" cap="flat" cmpd="sng" algn="ctr">
                      <a:solidFill>
                        <a:srgbClr val="F2F2F2"/>
                      </a:solidFill>
                      <a:prstDash val="solid"/>
                      <a:round/>
                      <a:headEnd type="none" w="med" len="med"/>
                      <a:tailEnd type="none" w="med" len="med"/>
                    </a:lnT>
                    <a:lnB w="6350" cap="flat" cmpd="sng" algn="ctr">
                      <a:solidFill>
                        <a:srgbClr val="F2F2F2"/>
                      </a:solidFill>
                      <a:prstDash val="solid"/>
                      <a:round/>
                      <a:headEnd type="none" w="med" len="med"/>
                      <a:tailEnd type="none" w="med" len="med"/>
                    </a:lnB>
                    <a:solidFill>
                      <a:srgbClr val="FFFFFF"/>
                    </a:solidFill>
                  </a:tcPr>
                </a:tc>
                <a:tc>
                  <a:txBody>
                    <a:bodyPr/>
                    <a:lstStyle/>
                    <a:p>
                      <a:pPr algn="ctr" rtl="0" fontAlgn="ctr"/>
                      <a:r>
                        <a:rPr lang="en-US" sz="1200" b="0" i="0" u="none" strike="noStrike">
                          <a:solidFill>
                            <a:srgbClr val="000000"/>
                          </a:solidFill>
                          <a:effectLst/>
                          <a:latin typeface="Montserrat Classic" panose="020B0604020202020204" charset="0"/>
                        </a:rPr>
                        <a:t>0.06</a:t>
                      </a:r>
                    </a:p>
                  </a:txBody>
                  <a:tcPr marL="1917" marR="1917" marT="1917" marB="0" anchor="ctr">
                    <a:lnL w="6350" cap="flat" cmpd="sng" algn="ctr">
                      <a:solidFill>
                        <a:srgbClr val="F2F2F2"/>
                      </a:solidFill>
                      <a:prstDash val="solid"/>
                      <a:round/>
                      <a:headEnd type="none" w="med" len="med"/>
                      <a:tailEnd type="none" w="med" len="med"/>
                    </a:lnL>
                    <a:lnR w="6350" cap="flat" cmpd="sng" algn="ctr">
                      <a:solidFill>
                        <a:srgbClr val="F2F2F2"/>
                      </a:solidFill>
                      <a:prstDash val="solid"/>
                      <a:round/>
                      <a:headEnd type="none" w="med" len="med"/>
                      <a:tailEnd type="none" w="med" len="med"/>
                    </a:lnR>
                    <a:lnT w="6350" cap="flat" cmpd="sng" algn="ctr">
                      <a:solidFill>
                        <a:srgbClr val="F2F2F2"/>
                      </a:solidFill>
                      <a:prstDash val="solid"/>
                      <a:round/>
                      <a:headEnd type="none" w="med" len="med"/>
                      <a:tailEnd type="none" w="med" len="med"/>
                    </a:lnT>
                    <a:lnB w="6350" cap="flat" cmpd="sng" algn="ctr">
                      <a:solidFill>
                        <a:srgbClr val="F2F2F2"/>
                      </a:solidFill>
                      <a:prstDash val="solid"/>
                      <a:round/>
                      <a:headEnd type="none" w="med" len="med"/>
                      <a:tailEnd type="none" w="med" len="med"/>
                    </a:lnB>
                    <a:solidFill>
                      <a:srgbClr val="F6FBFC"/>
                    </a:solidFill>
                  </a:tcPr>
                </a:tc>
                <a:tc>
                  <a:txBody>
                    <a:bodyPr/>
                    <a:lstStyle/>
                    <a:p>
                      <a:pPr algn="ctr" rtl="0" fontAlgn="ctr"/>
                      <a:r>
                        <a:rPr lang="en-US" sz="1200" b="0" i="0" u="none" strike="noStrike">
                          <a:solidFill>
                            <a:srgbClr val="000000"/>
                          </a:solidFill>
                          <a:effectLst/>
                          <a:latin typeface="Montserrat Classic" panose="020B0604020202020204" charset="0"/>
                        </a:rPr>
                        <a:t>0.47</a:t>
                      </a:r>
                    </a:p>
                  </a:txBody>
                  <a:tcPr marL="1917" marR="1917" marT="1917" marB="0" anchor="ctr">
                    <a:lnL w="6350" cap="flat" cmpd="sng" algn="ctr">
                      <a:solidFill>
                        <a:srgbClr val="F2F2F2"/>
                      </a:solidFill>
                      <a:prstDash val="solid"/>
                      <a:round/>
                      <a:headEnd type="none" w="med" len="med"/>
                      <a:tailEnd type="none" w="med" len="med"/>
                    </a:lnL>
                    <a:lnR>
                      <a:noFill/>
                    </a:lnR>
                    <a:lnT w="6350" cap="flat" cmpd="sng" algn="ctr">
                      <a:solidFill>
                        <a:srgbClr val="F2F2F2"/>
                      </a:solidFill>
                      <a:prstDash val="solid"/>
                      <a:round/>
                      <a:headEnd type="none" w="med" len="med"/>
                      <a:tailEnd type="none" w="med" len="med"/>
                    </a:lnT>
                    <a:lnB w="6350" cap="flat" cmpd="sng" algn="ctr">
                      <a:solidFill>
                        <a:srgbClr val="F2F2F2"/>
                      </a:solidFill>
                      <a:prstDash val="solid"/>
                      <a:round/>
                      <a:headEnd type="none" w="med" len="med"/>
                      <a:tailEnd type="none" w="med" len="med"/>
                    </a:lnB>
                    <a:solidFill>
                      <a:srgbClr val="976F4F"/>
                    </a:solidFill>
                  </a:tcPr>
                </a:tc>
                <a:extLst>
                  <a:ext uri="{0D108BD9-81ED-4DB2-BD59-A6C34878D82A}">
                    <a16:rowId xmlns:a16="http://schemas.microsoft.com/office/drawing/2014/main" val="1772901353"/>
                  </a:ext>
                </a:extLst>
              </a:tr>
              <a:tr h="187116">
                <a:tc>
                  <a:txBody>
                    <a:bodyPr/>
                    <a:lstStyle/>
                    <a:p>
                      <a:pPr algn="r" rtl="0" fontAlgn="ctr"/>
                      <a:r>
                        <a:rPr lang="en-US" sz="1200" b="0" i="0" u="none" strike="noStrike">
                          <a:solidFill>
                            <a:srgbClr val="000000"/>
                          </a:solidFill>
                          <a:effectLst/>
                          <a:latin typeface="Montserrat Classic" panose="020B0604020202020204" charset="0"/>
                        </a:rPr>
                        <a:t>40+</a:t>
                      </a:r>
                    </a:p>
                  </a:txBody>
                  <a:tcPr marL="1917" marR="1917" marT="1917" marB="0" anchor="ctr">
                    <a:lnL>
                      <a:noFill/>
                    </a:lnL>
                    <a:lnR w="6350" cap="flat" cmpd="sng" algn="ctr">
                      <a:solidFill>
                        <a:srgbClr val="F2F2F2"/>
                      </a:solidFill>
                      <a:prstDash val="solid"/>
                      <a:round/>
                      <a:headEnd type="none" w="med" len="med"/>
                      <a:tailEnd type="none" w="med" len="med"/>
                    </a:lnR>
                    <a:lnT w="6350" cap="flat" cmpd="sng" algn="ctr">
                      <a:solidFill>
                        <a:srgbClr val="F2F2F2"/>
                      </a:solidFill>
                      <a:prstDash val="solid"/>
                      <a:round/>
                      <a:headEnd type="none" w="med" len="med"/>
                      <a:tailEnd type="none" w="med" len="med"/>
                    </a:lnT>
                    <a:lnB>
                      <a:noFill/>
                    </a:lnB>
                    <a:solidFill>
                      <a:srgbClr val="FFFFFF"/>
                    </a:solidFill>
                  </a:tcPr>
                </a:tc>
                <a:tc>
                  <a:txBody>
                    <a:bodyPr/>
                    <a:lstStyle/>
                    <a:p>
                      <a:pPr algn="ctr" rtl="0" fontAlgn="ctr"/>
                      <a:r>
                        <a:rPr lang="en-US" sz="1200" b="0" i="0" u="none" strike="noStrike">
                          <a:solidFill>
                            <a:srgbClr val="000000"/>
                          </a:solidFill>
                          <a:effectLst/>
                          <a:latin typeface="Montserrat Classic" panose="020B0604020202020204" charset="0"/>
                        </a:rPr>
                        <a:t>0.01</a:t>
                      </a:r>
                    </a:p>
                  </a:txBody>
                  <a:tcPr marL="1917" marR="1917" marT="1917" marB="0" anchor="ctr">
                    <a:lnL w="6350" cap="flat" cmpd="sng" algn="ctr">
                      <a:solidFill>
                        <a:srgbClr val="F2F2F2"/>
                      </a:solidFill>
                      <a:prstDash val="solid"/>
                      <a:round/>
                      <a:headEnd type="none" w="med" len="med"/>
                      <a:tailEnd type="none" w="med" len="med"/>
                    </a:lnL>
                    <a:lnR w="6350" cap="flat" cmpd="sng" algn="ctr">
                      <a:solidFill>
                        <a:srgbClr val="F2F2F2"/>
                      </a:solidFill>
                      <a:prstDash val="solid"/>
                      <a:round/>
                      <a:headEnd type="none" w="med" len="med"/>
                      <a:tailEnd type="none" w="med" len="med"/>
                    </a:lnR>
                    <a:lnT w="6350" cap="flat" cmpd="sng" algn="ctr">
                      <a:solidFill>
                        <a:srgbClr val="F2F2F2"/>
                      </a:solidFill>
                      <a:prstDash val="solid"/>
                      <a:round/>
                      <a:headEnd type="none" w="med" len="med"/>
                      <a:tailEnd type="none" w="med" len="med"/>
                    </a:lnT>
                    <a:lnB w="6350" cap="flat" cmpd="sng" algn="ctr">
                      <a:solidFill>
                        <a:srgbClr val="F2F2F2"/>
                      </a:solidFill>
                      <a:prstDash val="solid"/>
                      <a:round/>
                      <a:headEnd type="none" w="med" len="med"/>
                      <a:tailEnd type="none" w="med" len="med"/>
                    </a:lnB>
                    <a:solidFill>
                      <a:srgbClr val="FCFCFF"/>
                    </a:solidFill>
                  </a:tcPr>
                </a:tc>
                <a:tc>
                  <a:txBody>
                    <a:bodyPr/>
                    <a:lstStyle/>
                    <a:p>
                      <a:pPr algn="ctr" rtl="0" fontAlgn="ctr"/>
                      <a:r>
                        <a:rPr lang="en-US" sz="1200" b="0" i="0" u="none" strike="noStrike">
                          <a:solidFill>
                            <a:srgbClr val="000000"/>
                          </a:solidFill>
                          <a:effectLst/>
                          <a:latin typeface="Montserrat Classic" panose="020B0604020202020204" charset="0"/>
                        </a:rPr>
                        <a:t>0.27</a:t>
                      </a:r>
                    </a:p>
                  </a:txBody>
                  <a:tcPr marL="1917" marR="1917" marT="1917" marB="0" anchor="ctr">
                    <a:lnL w="6350" cap="flat" cmpd="sng" algn="ctr">
                      <a:solidFill>
                        <a:srgbClr val="F2F2F2"/>
                      </a:solidFill>
                      <a:prstDash val="solid"/>
                      <a:round/>
                      <a:headEnd type="none" w="med" len="med"/>
                      <a:tailEnd type="none" w="med" len="med"/>
                    </a:lnL>
                    <a:lnR>
                      <a:noFill/>
                    </a:lnR>
                    <a:lnT w="6350" cap="flat" cmpd="sng" algn="ctr">
                      <a:solidFill>
                        <a:srgbClr val="F2F2F2"/>
                      </a:solidFill>
                      <a:prstDash val="solid"/>
                      <a:round/>
                      <a:headEnd type="none" w="med" len="med"/>
                      <a:tailEnd type="none" w="med" len="med"/>
                    </a:lnT>
                    <a:lnB w="6350" cap="flat" cmpd="sng" algn="ctr">
                      <a:solidFill>
                        <a:srgbClr val="F2F2F2"/>
                      </a:solidFill>
                      <a:prstDash val="solid"/>
                      <a:round/>
                      <a:headEnd type="none" w="med" len="med"/>
                      <a:tailEnd type="none" w="med" len="med"/>
                    </a:lnB>
                    <a:solidFill>
                      <a:srgbClr val="C2AB9A"/>
                    </a:solidFill>
                  </a:tcPr>
                </a:tc>
                <a:extLst>
                  <a:ext uri="{0D108BD9-81ED-4DB2-BD59-A6C34878D82A}">
                    <a16:rowId xmlns:a16="http://schemas.microsoft.com/office/drawing/2014/main" val="2547859348"/>
                  </a:ext>
                </a:extLst>
              </a:tr>
              <a:tr h="187116">
                <a:tc>
                  <a:txBody>
                    <a:bodyPr/>
                    <a:lstStyle/>
                    <a:p>
                      <a:pPr algn="r" rtl="0" fontAlgn="ctr"/>
                      <a:endParaRPr lang="en-US" sz="1200" b="1" i="0" u="none" strike="noStrike">
                        <a:solidFill>
                          <a:srgbClr val="000000"/>
                        </a:solidFill>
                        <a:effectLst/>
                        <a:latin typeface="Montserrat Classic" panose="020B0604020202020204" charset="0"/>
                      </a:endParaRPr>
                    </a:p>
                  </a:txBody>
                  <a:tcPr marL="1917" marR="1917" marT="1917" marB="0" anchor="ctr">
                    <a:lnL>
                      <a:noFill/>
                    </a:lnL>
                    <a:lnR>
                      <a:noFill/>
                    </a:lnR>
                    <a:lnT>
                      <a:noFill/>
                    </a:lnT>
                    <a:lnB>
                      <a:noFill/>
                    </a:lnB>
                    <a:solidFill>
                      <a:srgbClr val="FFFFFF"/>
                    </a:solidFill>
                  </a:tcPr>
                </a:tc>
                <a:tc>
                  <a:txBody>
                    <a:bodyPr/>
                    <a:lstStyle/>
                    <a:p>
                      <a:pPr algn="l" fontAlgn="b"/>
                      <a:r>
                        <a:rPr lang="en-US" sz="1200" b="1" i="0" u="none" strike="noStrike">
                          <a:solidFill>
                            <a:schemeClr val="bg1"/>
                          </a:solidFill>
                          <a:effectLst/>
                          <a:latin typeface="Montserrat Classic" panose="020B0604020202020204" charset="0"/>
                        </a:rPr>
                        <a:t>Income</a:t>
                      </a:r>
                      <a:endParaRPr lang="en-US" sz="1200" b="0" i="0" u="none" strike="noStrike">
                        <a:solidFill>
                          <a:schemeClr val="bg1"/>
                        </a:solidFill>
                        <a:effectLst/>
                        <a:latin typeface="Calibri" panose="020F0502020204030204" pitchFamily="34" charset="0"/>
                      </a:endParaRPr>
                    </a:p>
                  </a:txBody>
                  <a:tcPr marL="1917" marR="1917" marT="1917" marB="0" anchor="b">
                    <a:lnL>
                      <a:noFill/>
                    </a:lnL>
                    <a:lnR>
                      <a:noFill/>
                    </a:lnR>
                    <a:lnT w="6350" cap="flat" cmpd="sng" algn="ctr">
                      <a:solidFill>
                        <a:srgbClr val="F2F2F2"/>
                      </a:solidFill>
                      <a:prstDash val="solid"/>
                      <a:round/>
                      <a:headEnd type="none" w="med" len="med"/>
                      <a:tailEnd type="none" w="med" len="med"/>
                    </a:lnT>
                    <a:lnB>
                      <a:noFill/>
                    </a:lnB>
                    <a:solidFill>
                      <a:srgbClr val="262638"/>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1917" marR="1917" marT="1917" marB="0" anchor="b">
                    <a:lnL>
                      <a:noFill/>
                    </a:lnL>
                    <a:lnR>
                      <a:noFill/>
                    </a:lnR>
                    <a:lnT w="6350" cap="flat" cmpd="sng" algn="ctr">
                      <a:solidFill>
                        <a:srgbClr val="F2F2F2"/>
                      </a:solidFill>
                      <a:prstDash val="solid"/>
                      <a:round/>
                      <a:headEnd type="none" w="med" len="med"/>
                      <a:tailEnd type="none" w="med" len="med"/>
                    </a:lnT>
                    <a:lnB>
                      <a:noFill/>
                    </a:lnB>
                    <a:solidFill>
                      <a:srgbClr val="262638"/>
                    </a:solidFill>
                  </a:tcPr>
                </a:tc>
                <a:extLst>
                  <a:ext uri="{0D108BD9-81ED-4DB2-BD59-A6C34878D82A}">
                    <a16:rowId xmlns:a16="http://schemas.microsoft.com/office/drawing/2014/main" val="2805570164"/>
                  </a:ext>
                </a:extLst>
              </a:tr>
              <a:tr h="187116">
                <a:tc>
                  <a:txBody>
                    <a:bodyPr/>
                    <a:lstStyle/>
                    <a:p>
                      <a:pPr algn="r" rtl="0" fontAlgn="ctr"/>
                      <a:r>
                        <a:rPr lang="en-US" sz="1200" b="0" i="0" u="none" strike="noStrike">
                          <a:solidFill>
                            <a:srgbClr val="000000"/>
                          </a:solidFill>
                          <a:effectLst/>
                          <a:latin typeface="Montserrat Classic" panose="020B0604020202020204" charset="0"/>
                        </a:rPr>
                        <a:t>&lt; RM 25,000</a:t>
                      </a:r>
                    </a:p>
                  </a:txBody>
                  <a:tcPr marL="1917" marR="1917" marT="1917" marB="0" anchor="ctr">
                    <a:lnL>
                      <a:noFill/>
                    </a:lnL>
                    <a:lnR w="6350" cap="flat" cmpd="sng" algn="ctr">
                      <a:solidFill>
                        <a:srgbClr val="F2F2F2"/>
                      </a:solidFill>
                      <a:prstDash val="solid"/>
                      <a:round/>
                      <a:headEnd type="none" w="med" len="med"/>
                      <a:tailEnd type="none" w="med" len="med"/>
                    </a:lnR>
                    <a:lnT>
                      <a:noFill/>
                    </a:lnT>
                    <a:lnB>
                      <a:noFill/>
                    </a:lnB>
                    <a:solidFill>
                      <a:srgbClr val="FFFFFF"/>
                    </a:solidFill>
                  </a:tcPr>
                </a:tc>
                <a:tc>
                  <a:txBody>
                    <a:bodyPr/>
                    <a:lstStyle/>
                    <a:p>
                      <a:pPr algn="ctr" rtl="0" fontAlgn="ctr"/>
                      <a:r>
                        <a:rPr lang="en-US" sz="1200" b="0" i="0" u="none" strike="noStrike">
                          <a:solidFill>
                            <a:srgbClr val="000000"/>
                          </a:solidFill>
                          <a:effectLst/>
                          <a:latin typeface="Montserrat Classic" panose="020B0604020202020204" charset="0"/>
                        </a:rPr>
                        <a:t>0.68</a:t>
                      </a:r>
                    </a:p>
                  </a:txBody>
                  <a:tcPr marL="1917" marR="1917" marT="1917" marB="0" anchor="ctr">
                    <a:lnL w="6350" cap="flat" cmpd="sng" algn="ctr">
                      <a:solidFill>
                        <a:srgbClr val="F2F2F2"/>
                      </a:solidFill>
                      <a:prstDash val="solid"/>
                      <a:round/>
                      <a:headEnd type="none" w="med" len="med"/>
                      <a:tailEnd type="none" w="med" len="med"/>
                    </a:lnL>
                    <a:lnR w="6350" cap="flat" cmpd="sng" algn="ctr">
                      <a:solidFill>
                        <a:srgbClr val="F2F2F2"/>
                      </a:solidFill>
                      <a:prstDash val="solid"/>
                      <a:round/>
                      <a:headEnd type="none" w="med" len="med"/>
                      <a:tailEnd type="none" w="med" len="med"/>
                    </a:lnR>
                    <a:lnT>
                      <a:noFill/>
                    </a:lnT>
                    <a:lnB w="6350" cap="flat" cmpd="sng" algn="ctr">
                      <a:solidFill>
                        <a:srgbClr val="F2F2F2"/>
                      </a:solidFill>
                      <a:prstDash val="solid"/>
                      <a:round/>
                      <a:headEnd type="none" w="med" len="med"/>
                      <a:tailEnd type="none" w="med" len="med"/>
                    </a:lnB>
                    <a:solidFill>
                      <a:srgbClr val="94DDCC"/>
                    </a:solidFill>
                  </a:tcPr>
                </a:tc>
                <a:tc>
                  <a:txBody>
                    <a:bodyPr/>
                    <a:lstStyle/>
                    <a:p>
                      <a:pPr algn="ctr" rtl="0" fontAlgn="ctr"/>
                      <a:r>
                        <a:rPr lang="en-US" sz="1200" b="0" i="0" u="none" strike="noStrike">
                          <a:solidFill>
                            <a:srgbClr val="000000"/>
                          </a:solidFill>
                          <a:effectLst/>
                          <a:latin typeface="Montserrat Classic" panose="020B0604020202020204" charset="0"/>
                        </a:rPr>
                        <a:t>0.08</a:t>
                      </a:r>
                    </a:p>
                  </a:txBody>
                  <a:tcPr marL="1917" marR="1917" marT="1917" marB="0" anchor="ctr">
                    <a:lnL w="6350" cap="flat" cmpd="sng" algn="ctr">
                      <a:solidFill>
                        <a:srgbClr val="F2F2F2"/>
                      </a:solidFill>
                      <a:prstDash val="solid"/>
                      <a:round/>
                      <a:headEnd type="none" w="med" len="med"/>
                      <a:tailEnd type="none" w="med" len="med"/>
                    </a:lnL>
                    <a:lnR>
                      <a:noFill/>
                    </a:lnR>
                    <a:lnT>
                      <a:noFill/>
                    </a:lnT>
                    <a:lnB w="6350" cap="flat" cmpd="sng" algn="ctr">
                      <a:solidFill>
                        <a:srgbClr val="F2F2F2"/>
                      </a:solidFill>
                      <a:prstDash val="solid"/>
                      <a:round/>
                      <a:headEnd type="none" w="med" len="med"/>
                      <a:tailEnd type="none" w="med" len="med"/>
                    </a:lnB>
                    <a:solidFill>
                      <a:srgbClr val="FFFFFF"/>
                    </a:solidFill>
                  </a:tcPr>
                </a:tc>
                <a:extLst>
                  <a:ext uri="{0D108BD9-81ED-4DB2-BD59-A6C34878D82A}">
                    <a16:rowId xmlns:a16="http://schemas.microsoft.com/office/drawing/2014/main" val="110222143"/>
                  </a:ext>
                </a:extLst>
              </a:tr>
              <a:tr h="191128">
                <a:tc>
                  <a:txBody>
                    <a:bodyPr/>
                    <a:lstStyle/>
                    <a:p>
                      <a:pPr algn="r" rtl="0" fontAlgn="ctr"/>
                      <a:r>
                        <a:rPr lang="en-US" sz="1200" b="0" i="0" u="none" strike="noStrike">
                          <a:solidFill>
                            <a:srgbClr val="000000"/>
                          </a:solidFill>
                          <a:effectLst/>
                          <a:latin typeface="Montserrat Classic" panose="020B0604020202020204" charset="0"/>
                        </a:rPr>
                        <a:t>RM 25,000 - RM 50,000</a:t>
                      </a:r>
                    </a:p>
                  </a:txBody>
                  <a:tcPr marL="1917" marR="1917" marT="1917" marB="0" anchor="ctr">
                    <a:lnL>
                      <a:noFill/>
                    </a:lnL>
                    <a:lnR w="6350" cap="flat" cmpd="sng" algn="ctr">
                      <a:solidFill>
                        <a:srgbClr val="F2F2F2"/>
                      </a:solidFill>
                      <a:prstDash val="solid"/>
                      <a:round/>
                      <a:headEnd type="none" w="med" len="med"/>
                      <a:tailEnd type="none" w="med" len="med"/>
                    </a:lnR>
                    <a:lnT>
                      <a:noFill/>
                    </a:lnT>
                    <a:lnB w="6350" cap="flat" cmpd="sng" algn="ctr">
                      <a:solidFill>
                        <a:srgbClr val="F2F2F2"/>
                      </a:solidFill>
                      <a:prstDash val="solid"/>
                      <a:round/>
                      <a:headEnd type="none" w="med" len="med"/>
                      <a:tailEnd type="none" w="med" len="med"/>
                    </a:lnB>
                    <a:solidFill>
                      <a:srgbClr val="FFFFFF"/>
                    </a:solidFill>
                  </a:tcPr>
                </a:tc>
                <a:tc>
                  <a:txBody>
                    <a:bodyPr/>
                    <a:lstStyle/>
                    <a:p>
                      <a:pPr algn="ctr" rtl="0" fontAlgn="ctr"/>
                      <a:r>
                        <a:rPr lang="en-US" sz="1200" b="0" i="0" u="none" strike="noStrike">
                          <a:solidFill>
                            <a:srgbClr val="000000"/>
                          </a:solidFill>
                          <a:effectLst/>
                          <a:latin typeface="Montserrat Classic" panose="020B0604020202020204" charset="0"/>
                        </a:rPr>
                        <a:t>0.2</a:t>
                      </a:r>
                    </a:p>
                  </a:txBody>
                  <a:tcPr marL="1917" marR="1917" marT="1917" marB="0" anchor="ctr">
                    <a:lnL w="6350" cap="flat" cmpd="sng" algn="ctr">
                      <a:solidFill>
                        <a:srgbClr val="F2F2F2"/>
                      </a:solidFill>
                      <a:prstDash val="solid"/>
                      <a:round/>
                      <a:headEnd type="none" w="med" len="med"/>
                      <a:tailEnd type="none" w="med" len="med"/>
                    </a:lnL>
                    <a:lnR w="6350" cap="flat" cmpd="sng" algn="ctr">
                      <a:solidFill>
                        <a:srgbClr val="F2F2F2"/>
                      </a:solidFill>
                      <a:prstDash val="solid"/>
                      <a:round/>
                      <a:headEnd type="none" w="med" len="med"/>
                      <a:tailEnd type="none" w="med" len="med"/>
                    </a:lnR>
                    <a:lnT w="6350" cap="flat" cmpd="sng" algn="ctr">
                      <a:solidFill>
                        <a:srgbClr val="F2F2F2"/>
                      </a:solidFill>
                      <a:prstDash val="solid"/>
                      <a:round/>
                      <a:headEnd type="none" w="med" len="med"/>
                      <a:tailEnd type="none" w="med" len="med"/>
                    </a:lnT>
                    <a:lnB w="6350" cap="flat" cmpd="sng" algn="ctr">
                      <a:solidFill>
                        <a:srgbClr val="F2F2F2"/>
                      </a:solidFill>
                      <a:prstDash val="solid"/>
                      <a:round/>
                      <a:headEnd type="none" w="med" len="med"/>
                      <a:tailEnd type="none" w="med" len="med"/>
                    </a:lnB>
                    <a:solidFill>
                      <a:srgbClr val="DEF3F0"/>
                    </a:solidFill>
                  </a:tcPr>
                </a:tc>
                <a:tc>
                  <a:txBody>
                    <a:bodyPr/>
                    <a:lstStyle/>
                    <a:p>
                      <a:pPr algn="ctr" rtl="0" fontAlgn="ctr"/>
                      <a:r>
                        <a:rPr lang="en-US" sz="1200" b="0" i="0" u="none" strike="noStrike">
                          <a:solidFill>
                            <a:srgbClr val="000000"/>
                          </a:solidFill>
                          <a:effectLst/>
                          <a:latin typeface="Montserrat Classic" panose="020B0604020202020204" charset="0"/>
                        </a:rPr>
                        <a:t>0.21</a:t>
                      </a:r>
                    </a:p>
                  </a:txBody>
                  <a:tcPr marL="1917" marR="1917" marT="1917" marB="0" anchor="ctr">
                    <a:lnL w="6350" cap="flat" cmpd="sng" algn="ctr">
                      <a:solidFill>
                        <a:srgbClr val="F2F2F2"/>
                      </a:solidFill>
                      <a:prstDash val="solid"/>
                      <a:round/>
                      <a:headEnd type="none" w="med" len="med"/>
                      <a:tailEnd type="none" w="med" len="med"/>
                    </a:lnL>
                    <a:lnR>
                      <a:noFill/>
                    </a:lnR>
                    <a:lnT w="6350" cap="flat" cmpd="sng" algn="ctr">
                      <a:solidFill>
                        <a:srgbClr val="F2F2F2"/>
                      </a:solidFill>
                      <a:prstDash val="solid"/>
                      <a:round/>
                      <a:headEnd type="none" w="med" len="med"/>
                      <a:tailEnd type="none" w="med" len="med"/>
                    </a:lnT>
                    <a:lnB w="6350" cap="flat" cmpd="sng" algn="ctr">
                      <a:solidFill>
                        <a:srgbClr val="F2F2F2"/>
                      </a:solidFill>
                      <a:prstDash val="solid"/>
                      <a:round/>
                      <a:headEnd type="none" w="med" len="med"/>
                      <a:tailEnd type="none" w="med" len="med"/>
                    </a:lnB>
                    <a:solidFill>
                      <a:srgbClr val="C5AE9C"/>
                    </a:solidFill>
                  </a:tcPr>
                </a:tc>
                <a:extLst>
                  <a:ext uri="{0D108BD9-81ED-4DB2-BD59-A6C34878D82A}">
                    <a16:rowId xmlns:a16="http://schemas.microsoft.com/office/drawing/2014/main" val="3958806223"/>
                  </a:ext>
                </a:extLst>
              </a:tr>
              <a:tr h="191128">
                <a:tc>
                  <a:txBody>
                    <a:bodyPr/>
                    <a:lstStyle/>
                    <a:p>
                      <a:pPr algn="r" rtl="0" fontAlgn="ctr"/>
                      <a:r>
                        <a:rPr lang="en-US" sz="1200" b="0" i="0" u="none" strike="noStrike">
                          <a:solidFill>
                            <a:srgbClr val="000000"/>
                          </a:solidFill>
                          <a:effectLst/>
                          <a:latin typeface="Montserrat Classic" panose="020B0604020202020204" charset="0"/>
                        </a:rPr>
                        <a:t>RM 50,000 - RM 100,000</a:t>
                      </a:r>
                    </a:p>
                  </a:txBody>
                  <a:tcPr marL="1917" marR="1917" marT="1917" marB="0" anchor="ctr">
                    <a:lnL>
                      <a:noFill/>
                    </a:lnL>
                    <a:lnR w="6350" cap="flat" cmpd="sng" algn="ctr">
                      <a:solidFill>
                        <a:srgbClr val="F2F2F2"/>
                      </a:solidFill>
                      <a:prstDash val="solid"/>
                      <a:round/>
                      <a:headEnd type="none" w="med" len="med"/>
                      <a:tailEnd type="none" w="med" len="med"/>
                    </a:lnR>
                    <a:lnT w="6350" cap="flat" cmpd="sng" algn="ctr">
                      <a:solidFill>
                        <a:srgbClr val="F2F2F2"/>
                      </a:solidFill>
                      <a:prstDash val="solid"/>
                      <a:round/>
                      <a:headEnd type="none" w="med" len="med"/>
                      <a:tailEnd type="none" w="med" len="med"/>
                    </a:lnT>
                    <a:lnB w="6350" cap="flat" cmpd="sng" algn="ctr">
                      <a:solidFill>
                        <a:srgbClr val="F2F2F2"/>
                      </a:solidFill>
                      <a:prstDash val="solid"/>
                      <a:round/>
                      <a:headEnd type="none" w="med" len="med"/>
                      <a:tailEnd type="none" w="med" len="med"/>
                    </a:lnB>
                    <a:solidFill>
                      <a:srgbClr val="FFFFFF"/>
                    </a:solidFill>
                  </a:tcPr>
                </a:tc>
                <a:tc>
                  <a:txBody>
                    <a:bodyPr/>
                    <a:lstStyle/>
                    <a:p>
                      <a:pPr algn="ctr" rtl="0" fontAlgn="ctr"/>
                      <a:r>
                        <a:rPr lang="en-US" sz="1200" b="0" i="0" u="none" strike="noStrike">
                          <a:solidFill>
                            <a:srgbClr val="000000"/>
                          </a:solidFill>
                          <a:effectLst/>
                          <a:latin typeface="Montserrat Classic" panose="020B0604020202020204" charset="0"/>
                        </a:rPr>
                        <a:t>0.11</a:t>
                      </a:r>
                    </a:p>
                  </a:txBody>
                  <a:tcPr marL="1917" marR="1917" marT="1917" marB="0" anchor="ctr">
                    <a:lnL w="6350" cap="flat" cmpd="sng" algn="ctr">
                      <a:solidFill>
                        <a:srgbClr val="F2F2F2"/>
                      </a:solidFill>
                      <a:prstDash val="solid"/>
                      <a:round/>
                      <a:headEnd type="none" w="med" len="med"/>
                      <a:tailEnd type="none" w="med" len="med"/>
                    </a:lnL>
                    <a:lnR w="6350" cap="flat" cmpd="sng" algn="ctr">
                      <a:solidFill>
                        <a:srgbClr val="F2F2F2"/>
                      </a:solidFill>
                      <a:prstDash val="solid"/>
                      <a:round/>
                      <a:headEnd type="none" w="med" len="med"/>
                      <a:tailEnd type="none" w="med" len="med"/>
                    </a:lnR>
                    <a:lnT w="6350" cap="flat" cmpd="sng" algn="ctr">
                      <a:solidFill>
                        <a:srgbClr val="F2F2F2"/>
                      </a:solidFill>
                      <a:prstDash val="solid"/>
                      <a:round/>
                      <a:headEnd type="none" w="med" len="med"/>
                      <a:tailEnd type="none" w="med" len="med"/>
                    </a:lnT>
                    <a:lnB w="6350" cap="flat" cmpd="sng" algn="ctr">
                      <a:solidFill>
                        <a:srgbClr val="F2F2F2"/>
                      </a:solidFill>
                      <a:prstDash val="solid"/>
                      <a:round/>
                      <a:headEnd type="none" w="med" len="med"/>
                      <a:tailEnd type="none" w="med" len="med"/>
                    </a:lnB>
                    <a:solidFill>
                      <a:srgbClr val="ECF7F7"/>
                    </a:solidFill>
                  </a:tcPr>
                </a:tc>
                <a:tc>
                  <a:txBody>
                    <a:bodyPr/>
                    <a:lstStyle/>
                    <a:p>
                      <a:pPr algn="ctr" rtl="0" fontAlgn="ctr"/>
                      <a:r>
                        <a:rPr lang="en-US" sz="1200" b="0" i="0" u="none" strike="noStrike">
                          <a:solidFill>
                            <a:srgbClr val="000000"/>
                          </a:solidFill>
                          <a:effectLst/>
                          <a:latin typeface="Montserrat Classic" panose="020B0604020202020204" charset="0"/>
                        </a:rPr>
                        <a:t>0.31</a:t>
                      </a:r>
                    </a:p>
                  </a:txBody>
                  <a:tcPr marL="1917" marR="1917" marT="1917" marB="0" anchor="ctr">
                    <a:lnL w="6350" cap="flat" cmpd="sng" algn="ctr">
                      <a:solidFill>
                        <a:srgbClr val="F2F2F2"/>
                      </a:solidFill>
                      <a:prstDash val="solid"/>
                      <a:round/>
                      <a:headEnd type="none" w="med" len="med"/>
                      <a:tailEnd type="none" w="med" len="med"/>
                    </a:lnL>
                    <a:lnR>
                      <a:noFill/>
                    </a:lnR>
                    <a:lnT w="6350" cap="flat" cmpd="sng" algn="ctr">
                      <a:solidFill>
                        <a:srgbClr val="F2F2F2"/>
                      </a:solidFill>
                      <a:prstDash val="solid"/>
                      <a:round/>
                      <a:headEnd type="none" w="med" len="med"/>
                      <a:tailEnd type="none" w="med" len="med"/>
                    </a:lnT>
                    <a:lnB w="6350" cap="flat" cmpd="sng" algn="ctr">
                      <a:solidFill>
                        <a:srgbClr val="F2F2F2"/>
                      </a:solidFill>
                      <a:prstDash val="solid"/>
                      <a:round/>
                      <a:headEnd type="none" w="med" len="med"/>
                      <a:tailEnd type="none" w="med" len="med"/>
                    </a:lnB>
                    <a:solidFill>
                      <a:srgbClr val="976F4F"/>
                    </a:solidFill>
                  </a:tcPr>
                </a:tc>
                <a:extLst>
                  <a:ext uri="{0D108BD9-81ED-4DB2-BD59-A6C34878D82A}">
                    <a16:rowId xmlns:a16="http://schemas.microsoft.com/office/drawing/2014/main" val="2872449641"/>
                  </a:ext>
                </a:extLst>
              </a:tr>
              <a:tr h="191128">
                <a:tc>
                  <a:txBody>
                    <a:bodyPr/>
                    <a:lstStyle/>
                    <a:p>
                      <a:pPr algn="r" rtl="0" fontAlgn="ctr"/>
                      <a:r>
                        <a:rPr lang="en-US" sz="1200" b="0" i="0" u="none" strike="noStrike">
                          <a:solidFill>
                            <a:srgbClr val="000000"/>
                          </a:solidFill>
                          <a:effectLst/>
                          <a:latin typeface="Montserrat Classic" panose="020B0604020202020204" charset="0"/>
                        </a:rPr>
                        <a:t>RM 100,000 - RM 150,000</a:t>
                      </a:r>
                    </a:p>
                  </a:txBody>
                  <a:tcPr marL="1917" marR="1917" marT="1917" marB="0" anchor="ctr">
                    <a:lnL>
                      <a:noFill/>
                    </a:lnL>
                    <a:lnR w="6350" cap="flat" cmpd="sng" algn="ctr">
                      <a:solidFill>
                        <a:srgbClr val="F2F2F2"/>
                      </a:solidFill>
                      <a:prstDash val="solid"/>
                      <a:round/>
                      <a:headEnd type="none" w="med" len="med"/>
                      <a:tailEnd type="none" w="med" len="med"/>
                    </a:lnR>
                    <a:lnT w="6350" cap="flat" cmpd="sng" algn="ctr">
                      <a:solidFill>
                        <a:srgbClr val="F2F2F2"/>
                      </a:solidFill>
                      <a:prstDash val="solid"/>
                      <a:round/>
                      <a:headEnd type="none" w="med" len="med"/>
                      <a:tailEnd type="none" w="med" len="med"/>
                    </a:lnT>
                    <a:lnB w="6350" cap="flat" cmpd="sng" algn="ctr">
                      <a:solidFill>
                        <a:srgbClr val="F2F2F2"/>
                      </a:solidFill>
                      <a:prstDash val="solid"/>
                      <a:round/>
                      <a:headEnd type="none" w="med" len="med"/>
                      <a:tailEnd type="none" w="med" len="med"/>
                    </a:lnB>
                    <a:solidFill>
                      <a:srgbClr val="FFFFFF"/>
                    </a:solidFill>
                  </a:tcPr>
                </a:tc>
                <a:tc>
                  <a:txBody>
                    <a:bodyPr/>
                    <a:lstStyle/>
                    <a:p>
                      <a:pPr algn="ctr" rtl="0" fontAlgn="ctr"/>
                      <a:r>
                        <a:rPr lang="en-US" sz="1200" b="0" i="0" u="none" strike="noStrike">
                          <a:solidFill>
                            <a:srgbClr val="000000"/>
                          </a:solidFill>
                          <a:effectLst/>
                          <a:latin typeface="Montserrat Classic" panose="020B0604020202020204" charset="0"/>
                        </a:rPr>
                        <a:t>0</a:t>
                      </a:r>
                    </a:p>
                  </a:txBody>
                  <a:tcPr marL="1917" marR="1917" marT="1917" marB="0" anchor="ctr">
                    <a:lnL w="6350" cap="flat" cmpd="sng" algn="ctr">
                      <a:solidFill>
                        <a:srgbClr val="F2F2F2"/>
                      </a:solidFill>
                      <a:prstDash val="solid"/>
                      <a:round/>
                      <a:headEnd type="none" w="med" len="med"/>
                      <a:tailEnd type="none" w="med" len="med"/>
                    </a:lnL>
                    <a:lnR w="6350" cap="flat" cmpd="sng" algn="ctr">
                      <a:solidFill>
                        <a:srgbClr val="F2F2F2"/>
                      </a:solidFill>
                      <a:prstDash val="solid"/>
                      <a:round/>
                      <a:headEnd type="none" w="med" len="med"/>
                      <a:tailEnd type="none" w="med" len="med"/>
                    </a:lnR>
                    <a:lnT w="6350" cap="flat" cmpd="sng" algn="ctr">
                      <a:solidFill>
                        <a:srgbClr val="F2F2F2"/>
                      </a:solidFill>
                      <a:prstDash val="solid"/>
                      <a:round/>
                      <a:headEnd type="none" w="med" len="med"/>
                      <a:tailEnd type="none" w="med" len="med"/>
                    </a:lnT>
                    <a:lnB w="6350" cap="flat" cmpd="sng" algn="ctr">
                      <a:solidFill>
                        <a:srgbClr val="F2F2F2"/>
                      </a:solidFill>
                      <a:prstDash val="solid"/>
                      <a:round/>
                      <a:headEnd type="none" w="med" len="med"/>
                      <a:tailEnd type="none" w="med" len="med"/>
                    </a:lnB>
                    <a:solidFill>
                      <a:srgbClr val="FCFCFF"/>
                    </a:solidFill>
                  </a:tcPr>
                </a:tc>
                <a:tc>
                  <a:txBody>
                    <a:bodyPr/>
                    <a:lstStyle/>
                    <a:p>
                      <a:pPr algn="ctr" rtl="0" fontAlgn="ctr"/>
                      <a:r>
                        <a:rPr lang="en-US" sz="1200" b="0" i="0" u="none" strike="noStrike">
                          <a:solidFill>
                            <a:srgbClr val="000000"/>
                          </a:solidFill>
                          <a:effectLst/>
                          <a:latin typeface="Montserrat Classic" panose="020B0604020202020204" charset="0"/>
                        </a:rPr>
                        <a:t>0.14</a:t>
                      </a:r>
                    </a:p>
                  </a:txBody>
                  <a:tcPr marL="1917" marR="1917" marT="1917" marB="0" anchor="ctr">
                    <a:lnL w="6350" cap="flat" cmpd="sng" algn="ctr">
                      <a:solidFill>
                        <a:srgbClr val="F2F2F2"/>
                      </a:solidFill>
                      <a:prstDash val="solid"/>
                      <a:round/>
                      <a:headEnd type="none" w="med" len="med"/>
                      <a:tailEnd type="none" w="med" len="med"/>
                    </a:lnL>
                    <a:lnR>
                      <a:noFill/>
                    </a:lnR>
                    <a:lnT w="6350" cap="flat" cmpd="sng" algn="ctr">
                      <a:solidFill>
                        <a:srgbClr val="F2F2F2"/>
                      </a:solidFill>
                      <a:prstDash val="solid"/>
                      <a:round/>
                      <a:headEnd type="none" w="med" len="med"/>
                      <a:tailEnd type="none" w="med" len="med"/>
                    </a:lnT>
                    <a:lnB w="6350" cap="flat" cmpd="sng" algn="ctr">
                      <a:solidFill>
                        <a:srgbClr val="F2F2F2"/>
                      </a:solidFill>
                      <a:prstDash val="solid"/>
                      <a:round/>
                      <a:headEnd type="none" w="med" len="med"/>
                      <a:tailEnd type="none" w="med" len="med"/>
                    </a:lnB>
                    <a:solidFill>
                      <a:srgbClr val="E4DAD2"/>
                    </a:solidFill>
                  </a:tcPr>
                </a:tc>
                <a:extLst>
                  <a:ext uri="{0D108BD9-81ED-4DB2-BD59-A6C34878D82A}">
                    <a16:rowId xmlns:a16="http://schemas.microsoft.com/office/drawing/2014/main" val="219094148"/>
                  </a:ext>
                </a:extLst>
              </a:tr>
              <a:tr h="187116">
                <a:tc>
                  <a:txBody>
                    <a:bodyPr/>
                    <a:lstStyle/>
                    <a:p>
                      <a:pPr algn="r" rtl="0" fontAlgn="ctr"/>
                      <a:r>
                        <a:rPr lang="en-US" sz="1200" b="0" i="0" u="none" strike="noStrike">
                          <a:solidFill>
                            <a:srgbClr val="000000"/>
                          </a:solidFill>
                          <a:effectLst/>
                          <a:latin typeface="Montserrat Classic" panose="020B0604020202020204" charset="0"/>
                        </a:rPr>
                        <a:t>&gt; RM 150,000</a:t>
                      </a:r>
                    </a:p>
                  </a:txBody>
                  <a:tcPr marL="1917" marR="1917" marT="1917" marB="0" anchor="ctr">
                    <a:lnL>
                      <a:noFill/>
                    </a:lnL>
                    <a:lnR w="6350" cap="flat" cmpd="sng" algn="ctr">
                      <a:solidFill>
                        <a:srgbClr val="F2F2F2"/>
                      </a:solidFill>
                      <a:prstDash val="solid"/>
                      <a:round/>
                      <a:headEnd type="none" w="med" len="med"/>
                      <a:tailEnd type="none" w="med" len="med"/>
                    </a:lnR>
                    <a:lnT w="6350" cap="flat" cmpd="sng" algn="ctr">
                      <a:solidFill>
                        <a:srgbClr val="F2F2F2"/>
                      </a:solidFill>
                      <a:prstDash val="solid"/>
                      <a:round/>
                      <a:headEnd type="none" w="med" len="med"/>
                      <a:tailEnd type="none" w="med" len="med"/>
                    </a:lnT>
                    <a:lnB w="6350" cap="flat" cmpd="sng" algn="ctr">
                      <a:solidFill>
                        <a:srgbClr val="F2F2F2"/>
                      </a:solidFill>
                      <a:prstDash val="solid"/>
                      <a:round/>
                      <a:headEnd type="none" w="med" len="med"/>
                      <a:tailEnd type="none" w="med" len="med"/>
                    </a:lnB>
                    <a:solidFill>
                      <a:srgbClr val="FFFFFF"/>
                    </a:solidFill>
                  </a:tcPr>
                </a:tc>
                <a:tc>
                  <a:txBody>
                    <a:bodyPr/>
                    <a:lstStyle/>
                    <a:p>
                      <a:pPr algn="ctr" rtl="0" fontAlgn="ctr"/>
                      <a:r>
                        <a:rPr lang="en-US" sz="1200" b="0" i="0" u="none" strike="noStrike">
                          <a:solidFill>
                            <a:srgbClr val="000000"/>
                          </a:solidFill>
                          <a:effectLst/>
                          <a:latin typeface="Montserrat Classic" panose="020B0604020202020204" charset="0"/>
                        </a:rPr>
                        <a:t>0</a:t>
                      </a:r>
                    </a:p>
                  </a:txBody>
                  <a:tcPr marL="1917" marR="1917" marT="1917" marB="0" anchor="ctr">
                    <a:lnL w="6350" cap="flat" cmpd="sng" algn="ctr">
                      <a:solidFill>
                        <a:srgbClr val="F2F2F2"/>
                      </a:solidFill>
                      <a:prstDash val="solid"/>
                      <a:round/>
                      <a:headEnd type="none" w="med" len="med"/>
                      <a:tailEnd type="none" w="med" len="med"/>
                    </a:lnL>
                    <a:lnR w="6350" cap="flat" cmpd="sng" algn="ctr">
                      <a:solidFill>
                        <a:srgbClr val="F2F2F2"/>
                      </a:solidFill>
                      <a:prstDash val="solid"/>
                      <a:round/>
                      <a:headEnd type="none" w="med" len="med"/>
                      <a:tailEnd type="none" w="med" len="med"/>
                    </a:lnR>
                    <a:lnT w="6350" cap="flat" cmpd="sng" algn="ctr">
                      <a:solidFill>
                        <a:srgbClr val="F2F2F2"/>
                      </a:solidFill>
                      <a:prstDash val="solid"/>
                      <a:round/>
                      <a:headEnd type="none" w="med" len="med"/>
                      <a:tailEnd type="none" w="med" len="med"/>
                    </a:lnT>
                    <a:lnB w="6350" cap="flat" cmpd="sng" algn="ctr">
                      <a:solidFill>
                        <a:srgbClr val="F2F2F2"/>
                      </a:solidFill>
                      <a:prstDash val="solid"/>
                      <a:round/>
                      <a:headEnd type="none" w="med" len="med"/>
                      <a:tailEnd type="none" w="med" len="med"/>
                    </a:lnB>
                    <a:solidFill>
                      <a:srgbClr val="FCFCFF"/>
                    </a:solidFill>
                  </a:tcPr>
                </a:tc>
                <a:tc>
                  <a:txBody>
                    <a:bodyPr/>
                    <a:lstStyle/>
                    <a:p>
                      <a:pPr algn="ctr" rtl="0" fontAlgn="ctr"/>
                      <a:r>
                        <a:rPr lang="en-US" sz="1200" b="0" i="0" u="none" strike="noStrike">
                          <a:solidFill>
                            <a:srgbClr val="000000"/>
                          </a:solidFill>
                          <a:effectLst/>
                          <a:latin typeface="Montserrat Classic" panose="020B0604020202020204" charset="0"/>
                        </a:rPr>
                        <a:t>0.23</a:t>
                      </a:r>
                    </a:p>
                  </a:txBody>
                  <a:tcPr marL="1917" marR="1917" marT="1917" marB="0" anchor="ctr">
                    <a:lnL w="6350" cap="flat" cmpd="sng" algn="ctr">
                      <a:solidFill>
                        <a:srgbClr val="F2F2F2"/>
                      </a:solidFill>
                      <a:prstDash val="solid"/>
                      <a:round/>
                      <a:headEnd type="none" w="med" len="med"/>
                      <a:tailEnd type="none" w="med" len="med"/>
                    </a:lnL>
                    <a:lnR>
                      <a:noFill/>
                    </a:lnR>
                    <a:lnT w="6350" cap="flat" cmpd="sng" algn="ctr">
                      <a:solidFill>
                        <a:srgbClr val="F2F2F2"/>
                      </a:solidFill>
                      <a:prstDash val="solid"/>
                      <a:round/>
                      <a:headEnd type="none" w="med" len="med"/>
                      <a:tailEnd type="none" w="med" len="med"/>
                    </a:lnT>
                    <a:lnB w="6350" cap="flat" cmpd="sng" algn="ctr">
                      <a:solidFill>
                        <a:srgbClr val="F2F2F2"/>
                      </a:solidFill>
                      <a:prstDash val="solid"/>
                      <a:round/>
                      <a:headEnd type="none" w="med" len="med"/>
                      <a:tailEnd type="none" w="med" len="med"/>
                    </a:lnB>
                    <a:solidFill>
                      <a:srgbClr val="BCA28D"/>
                    </a:solidFill>
                  </a:tcPr>
                </a:tc>
                <a:extLst>
                  <a:ext uri="{0D108BD9-81ED-4DB2-BD59-A6C34878D82A}">
                    <a16:rowId xmlns:a16="http://schemas.microsoft.com/office/drawing/2014/main" val="532999518"/>
                  </a:ext>
                </a:extLst>
              </a:tr>
              <a:tr h="187116">
                <a:tc>
                  <a:txBody>
                    <a:bodyPr/>
                    <a:lstStyle/>
                    <a:p>
                      <a:pPr algn="r" rtl="0" fontAlgn="ctr"/>
                      <a:endParaRPr lang="en-US" sz="1200" b="1" i="0" u="none" strike="noStrike">
                        <a:solidFill>
                          <a:srgbClr val="000000"/>
                        </a:solidFill>
                        <a:effectLst/>
                        <a:latin typeface="Montserrat Classic" panose="020B0604020202020204" charset="0"/>
                      </a:endParaRPr>
                    </a:p>
                  </a:txBody>
                  <a:tcPr marL="1917" marR="1917" marT="1917" marB="0" anchor="ctr">
                    <a:lnL>
                      <a:noFill/>
                    </a:lnL>
                    <a:lnR>
                      <a:noFill/>
                    </a:lnR>
                    <a:lnT w="6350" cap="flat" cmpd="sng" algn="ctr">
                      <a:solidFill>
                        <a:srgbClr val="F2F2F2"/>
                      </a:solidFill>
                      <a:prstDash val="solid"/>
                      <a:round/>
                      <a:headEnd type="none" w="med" len="med"/>
                      <a:tailEnd type="none" w="med" len="med"/>
                    </a:lnT>
                    <a:lnB>
                      <a:noFill/>
                    </a:lnB>
                    <a:solidFill>
                      <a:srgbClr val="FFFFFF"/>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i="0" u="none" strike="noStrike">
                          <a:solidFill>
                            <a:schemeClr val="bg1"/>
                          </a:solidFill>
                          <a:effectLst/>
                          <a:latin typeface="Montserrat Classic" panose="020B0604020202020204" charset="0"/>
                        </a:rPr>
                        <a:t>Time Spent</a:t>
                      </a:r>
                    </a:p>
                  </a:txBody>
                  <a:tcPr marL="1917" marR="1917" marT="1917" marB="0" anchor="b">
                    <a:lnL>
                      <a:noFill/>
                    </a:lnL>
                    <a:lnR>
                      <a:noFill/>
                    </a:lnR>
                    <a:lnT w="6350" cap="flat" cmpd="sng" algn="ctr">
                      <a:solidFill>
                        <a:srgbClr val="F2F2F2"/>
                      </a:solidFill>
                      <a:prstDash val="solid"/>
                      <a:round/>
                      <a:headEnd type="none" w="med" len="med"/>
                      <a:tailEnd type="none" w="med" len="med"/>
                    </a:lnT>
                    <a:lnB>
                      <a:noFill/>
                    </a:lnB>
                    <a:solidFill>
                      <a:srgbClr val="262638"/>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1917" marR="1917" marT="1917" marB="0" anchor="b">
                    <a:lnL>
                      <a:noFill/>
                    </a:lnL>
                    <a:lnR>
                      <a:noFill/>
                    </a:lnR>
                    <a:lnT w="6350" cap="flat" cmpd="sng" algn="ctr">
                      <a:solidFill>
                        <a:srgbClr val="F2F2F2"/>
                      </a:solidFill>
                      <a:prstDash val="solid"/>
                      <a:round/>
                      <a:headEnd type="none" w="med" len="med"/>
                      <a:tailEnd type="none" w="med" len="med"/>
                    </a:lnT>
                    <a:lnB>
                      <a:noFill/>
                    </a:lnB>
                    <a:solidFill>
                      <a:srgbClr val="262638"/>
                    </a:solidFill>
                  </a:tcPr>
                </a:tc>
                <a:extLst>
                  <a:ext uri="{0D108BD9-81ED-4DB2-BD59-A6C34878D82A}">
                    <a16:rowId xmlns:a16="http://schemas.microsoft.com/office/drawing/2014/main" val="69749532"/>
                  </a:ext>
                </a:extLst>
              </a:tr>
              <a:tr h="187116">
                <a:tc>
                  <a:txBody>
                    <a:bodyPr/>
                    <a:lstStyle/>
                    <a:p>
                      <a:pPr algn="r" rtl="0" fontAlgn="ctr"/>
                      <a:r>
                        <a:rPr lang="en-US" sz="1200" b="0" i="0" u="none" strike="noStrike">
                          <a:solidFill>
                            <a:srgbClr val="000000"/>
                          </a:solidFill>
                          <a:effectLst/>
                          <a:latin typeface="Montserrat Classic" panose="020B0604020202020204" charset="0"/>
                        </a:rPr>
                        <a:t>&lt; 30 min</a:t>
                      </a:r>
                    </a:p>
                  </a:txBody>
                  <a:tcPr marL="1917" marR="1917" marT="1917" marB="0" anchor="ctr">
                    <a:lnL>
                      <a:noFill/>
                    </a:lnL>
                    <a:lnR>
                      <a:noFill/>
                    </a:lnR>
                    <a:lnT>
                      <a:noFill/>
                    </a:lnT>
                    <a:lnB>
                      <a:noFill/>
                    </a:lnB>
                    <a:solidFill>
                      <a:srgbClr val="FFFFFF"/>
                    </a:solidFill>
                  </a:tcPr>
                </a:tc>
                <a:tc>
                  <a:txBody>
                    <a:bodyPr/>
                    <a:lstStyle/>
                    <a:p>
                      <a:pPr algn="ctr" rtl="0" fontAlgn="ctr"/>
                      <a:r>
                        <a:rPr lang="en-US" sz="1200" b="0" i="0" u="none" strike="noStrike">
                          <a:solidFill>
                            <a:srgbClr val="000000"/>
                          </a:solidFill>
                          <a:effectLst/>
                          <a:latin typeface="Montserrat Classic" panose="020B0604020202020204" charset="0"/>
                        </a:rPr>
                        <a:t>0.62</a:t>
                      </a:r>
                    </a:p>
                  </a:txBody>
                  <a:tcPr marL="1917" marR="1917" marT="1917" marB="0" anchor="ctr">
                    <a:lnL>
                      <a:noFill/>
                    </a:lnL>
                    <a:lnR>
                      <a:noFill/>
                    </a:lnR>
                    <a:lnT>
                      <a:noFill/>
                    </a:lnT>
                    <a:lnB>
                      <a:noFill/>
                    </a:lnB>
                    <a:solidFill>
                      <a:srgbClr val="94DDCC"/>
                    </a:solidFill>
                  </a:tcPr>
                </a:tc>
                <a:tc>
                  <a:txBody>
                    <a:bodyPr/>
                    <a:lstStyle/>
                    <a:p>
                      <a:pPr algn="ctr" rtl="0" fontAlgn="ctr"/>
                      <a:r>
                        <a:rPr lang="en-US" sz="1200" b="0" i="0" u="none" strike="noStrike">
                          <a:solidFill>
                            <a:srgbClr val="000000"/>
                          </a:solidFill>
                          <a:effectLst/>
                          <a:latin typeface="Montserrat Classic" panose="020B0604020202020204" charset="0"/>
                        </a:rPr>
                        <a:t>0.3</a:t>
                      </a:r>
                    </a:p>
                  </a:txBody>
                  <a:tcPr marL="1917" marR="1917" marT="1917" marB="0" anchor="ctr">
                    <a:lnL>
                      <a:noFill/>
                    </a:lnL>
                    <a:lnR>
                      <a:noFill/>
                    </a:lnR>
                    <a:lnT>
                      <a:noFill/>
                    </a:lnT>
                    <a:lnB>
                      <a:noFill/>
                    </a:lnB>
                    <a:solidFill>
                      <a:srgbClr val="B1937C"/>
                    </a:solidFill>
                  </a:tcPr>
                </a:tc>
                <a:extLst>
                  <a:ext uri="{0D108BD9-81ED-4DB2-BD59-A6C34878D82A}">
                    <a16:rowId xmlns:a16="http://schemas.microsoft.com/office/drawing/2014/main" val="1239146718"/>
                  </a:ext>
                </a:extLst>
              </a:tr>
              <a:tr h="187116">
                <a:tc>
                  <a:txBody>
                    <a:bodyPr/>
                    <a:lstStyle/>
                    <a:p>
                      <a:pPr algn="r" rtl="0" fontAlgn="ctr"/>
                      <a:r>
                        <a:rPr lang="en-US" sz="1200" b="0" i="0" u="none" strike="noStrike">
                          <a:solidFill>
                            <a:srgbClr val="000000"/>
                          </a:solidFill>
                          <a:effectLst/>
                          <a:latin typeface="Montserrat Classic" panose="020B0604020202020204" charset="0"/>
                        </a:rPr>
                        <a:t>30 min - 1 hour</a:t>
                      </a:r>
                    </a:p>
                  </a:txBody>
                  <a:tcPr marL="1917" marR="1917" marT="1917" marB="0" anchor="ctr">
                    <a:lnL>
                      <a:noFill/>
                    </a:lnL>
                    <a:lnR>
                      <a:noFill/>
                    </a:lnR>
                    <a:lnT>
                      <a:noFill/>
                    </a:lnT>
                    <a:lnB>
                      <a:noFill/>
                    </a:lnB>
                    <a:solidFill>
                      <a:srgbClr val="FFFFFF"/>
                    </a:solidFill>
                  </a:tcPr>
                </a:tc>
                <a:tc>
                  <a:txBody>
                    <a:bodyPr/>
                    <a:lstStyle/>
                    <a:p>
                      <a:pPr algn="ctr" rtl="0" fontAlgn="ctr"/>
                      <a:r>
                        <a:rPr lang="en-US" sz="1200" b="0" i="0" u="none" strike="noStrike">
                          <a:solidFill>
                            <a:srgbClr val="000000"/>
                          </a:solidFill>
                          <a:effectLst/>
                          <a:latin typeface="Montserrat Classic" panose="020B0604020202020204" charset="0"/>
                        </a:rPr>
                        <a:t>0.27</a:t>
                      </a:r>
                    </a:p>
                  </a:txBody>
                  <a:tcPr marL="1917" marR="1917" marT="1917" marB="0" anchor="ctr">
                    <a:lnL>
                      <a:noFill/>
                    </a:lnL>
                    <a:lnR>
                      <a:noFill/>
                    </a:lnR>
                    <a:lnT>
                      <a:noFill/>
                    </a:lnT>
                    <a:lnB>
                      <a:noFill/>
                    </a:lnB>
                    <a:solidFill>
                      <a:srgbClr val="D1F1E9"/>
                    </a:solidFill>
                  </a:tcPr>
                </a:tc>
                <a:tc>
                  <a:txBody>
                    <a:bodyPr/>
                    <a:lstStyle/>
                    <a:p>
                      <a:pPr algn="ctr" rtl="0" fontAlgn="ctr"/>
                      <a:r>
                        <a:rPr lang="en-US" sz="1200" b="0" i="0" u="none" strike="noStrike">
                          <a:solidFill>
                            <a:srgbClr val="000000"/>
                          </a:solidFill>
                          <a:effectLst/>
                          <a:latin typeface="Montserrat Classic" panose="020B0604020202020204" charset="0"/>
                        </a:rPr>
                        <a:t>0.4</a:t>
                      </a:r>
                    </a:p>
                  </a:txBody>
                  <a:tcPr marL="1917" marR="1917" marT="1917" marB="0" anchor="ctr">
                    <a:lnL>
                      <a:noFill/>
                    </a:lnL>
                    <a:lnR>
                      <a:noFill/>
                    </a:lnR>
                    <a:lnT>
                      <a:noFill/>
                    </a:lnT>
                    <a:lnB>
                      <a:noFill/>
                    </a:lnB>
                    <a:solidFill>
                      <a:srgbClr val="976F4F"/>
                    </a:solidFill>
                  </a:tcPr>
                </a:tc>
                <a:extLst>
                  <a:ext uri="{0D108BD9-81ED-4DB2-BD59-A6C34878D82A}">
                    <a16:rowId xmlns:a16="http://schemas.microsoft.com/office/drawing/2014/main" val="3837984776"/>
                  </a:ext>
                </a:extLst>
              </a:tr>
              <a:tr h="187116">
                <a:tc>
                  <a:txBody>
                    <a:bodyPr/>
                    <a:lstStyle/>
                    <a:p>
                      <a:pPr algn="r" rtl="0" fontAlgn="ctr"/>
                      <a:r>
                        <a:rPr lang="en-US" sz="1200" b="0" i="0" u="none" strike="noStrike">
                          <a:solidFill>
                            <a:srgbClr val="000000"/>
                          </a:solidFill>
                          <a:effectLst/>
                          <a:latin typeface="Montserrat Classic" panose="020B0604020202020204" charset="0"/>
                        </a:rPr>
                        <a:t>1 - 2 hours</a:t>
                      </a:r>
                    </a:p>
                  </a:txBody>
                  <a:tcPr marL="1917" marR="1917" marT="1917" marB="0" anchor="ctr">
                    <a:lnL>
                      <a:noFill/>
                    </a:lnL>
                    <a:lnR>
                      <a:noFill/>
                    </a:lnR>
                    <a:lnT>
                      <a:noFill/>
                    </a:lnT>
                    <a:lnB>
                      <a:noFill/>
                    </a:lnB>
                    <a:solidFill>
                      <a:srgbClr val="FFFFFF"/>
                    </a:solidFill>
                  </a:tcPr>
                </a:tc>
                <a:tc>
                  <a:txBody>
                    <a:bodyPr/>
                    <a:lstStyle/>
                    <a:p>
                      <a:pPr algn="ctr" rtl="0" fontAlgn="ctr"/>
                      <a:r>
                        <a:rPr lang="en-US" sz="1200" b="0" i="0" u="none" strike="noStrike">
                          <a:solidFill>
                            <a:srgbClr val="000000"/>
                          </a:solidFill>
                          <a:effectLst/>
                          <a:latin typeface="Montserrat Classic" panose="020B0604020202020204" charset="0"/>
                        </a:rPr>
                        <a:t>0.07</a:t>
                      </a:r>
                    </a:p>
                  </a:txBody>
                  <a:tcPr marL="1917" marR="1917" marT="1917" marB="0" anchor="ctr">
                    <a:lnL>
                      <a:noFill/>
                    </a:lnL>
                    <a:lnR>
                      <a:noFill/>
                    </a:lnR>
                    <a:lnT>
                      <a:noFill/>
                    </a:lnT>
                    <a:lnB>
                      <a:noFill/>
                    </a:lnB>
                    <a:solidFill>
                      <a:srgbClr val="F3FCFA"/>
                    </a:solidFill>
                  </a:tcPr>
                </a:tc>
                <a:tc>
                  <a:txBody>
                    <a:bodyPr/>
                    <a:lstStyle/>
                    <a:p>
                      <a:pPr algn="ctr" rtl="0" fontAlgn="ctr"/>
                      <a:r>
                        <a:rPr lang="en-US" sz="1200" b="0" i="0" u="none" strike="noStrike">
                          <a:solidFill>
                            <a:srgbClr val="000000"/>
                          </a:solidFill>
                          <a:effectLst/>
                          <a:latin typeface="Montserrat Classic" panose="020B0604020202020204" charset="0"/>
                        </a:rPr>
                        <a:t>0.2</a:t>
                      </a:r>
                    </a:p>
                  </a:txBody>
                  <a:tcPr marL="1917" marR="1917" marT="1917" marB="0" anchor="ctr">
                    <a:lnL>
                      <a:noFill/>
                    </a:lnL>
                    <a:lnR>
                      <a:noFill/>
                    </a:lnR>
                    <a:lnT>
                      <a:noFill/>
                    </a:lnT>
                    <a:lnB>
                      <a:noFill/>
                    </a:lnB>
                    <a:solidFill>
                      <a:srgbClr val="CAB6A7"/>
                    </a:solidFill>
                  </a:tcPr>
                </a:tc>
                <a:extLst>
                  <a:ext uri="{0D108BD9-81ED-4DB2-BD59-A6C34878D82A}">
                    <a16:rowId xmlns:a16="http://schemas.microsoft.com/office/drawing/2014/main" val="1173224907"/>
                  </a:ext>
                </a:extLst>
              </a:tr>
              <a:tr h="187116">
                <a:tc>
                  <a:txBody>
                    <a:bodyPr/>
                    <a:lstStyle/>
                    <a:p>
                      <a:pPr algn="r" rtl="0" fontAlgn="ctr"/>
                      <a:r>
                        <a:rPr lang="en-US" sz="1200" b="0" i="0" u="none" strike="noStrike">
                          <a:solidFill>
                            <a:srgbClr val="000000"/>
                          </a:solidFill>
                          <a:effectLst/>
                          <a:latin typeface="Montserrat Classic" panose="020B0604020202020204" charset="0"/>
                        </a:rPr>
                        <a:t>2 - 3 hours </a:t>
                      </a:r>
                    </a:p>
                  </a:txBody>
                  <a:tcPr marL="1917" marR="1917" marT="1917" marB="0" anchor="ctr">
                    <a:lnL>
                      <a:noFill/>
                    </a:lnL>
                    <a:lnR>
                      <a:noFill/>
                    </a:lnR>
                    <a:lnT>
                      <a:noFill/>
                    </a:lnT>
                    <a:lnB>
                      <a:noFill/>
                    </a:lnB>
                    <a:solidFill>
                      <a:srgbClr val="FFFFFF"/>
                    </a:solidFill>
                  </a:tcPr>
                </a:tc>
                <a:tc>
                  <a:txBody>
                    <a:bodyPr/>
                    <a:lstStyle/>
                    <a:p>
                      <a:pPr algn="ctr" rtl="0" fontAlgn="ctr"/>
                      <a:r>
                        <a:rPr lang="en-US" sz="1200" b="0" i="0" u="none" strike="noStrike">
                          <a:solidFill>
                            <a:srgbClr val="000000"/>
                          </a:solidFill>
                          <a:effectLst/>
                          <a:latin typeface="Montserrat Classic" panose="020B0604020202020204" charset="0"/>
                        </a:rPr>
                        <a:t>0</a:t>
                      </a:r>
                    </a:p>
                  </a:txBody>
                  <a:tcPr marL="1917" marR="1917" marT="1917" marB="0" anchor="ctr">
                    <a:lnL>
                      <a:noFill/>
                    </a:lnL>
                    <a:lnR>
                      <a:noFill/>
                    </a:lnR>
                    <a:lnT>
                      <a:noFill/>
                    </a:lnT>
                    <a:lnB>
                      <a:noFill/>
                    </a:lnB>
                    <a:solidFill>
                      <a:srgbClr val="FFFFFF"/>
                    </a:solidFill>
                  </a:tcPr>
                </a:tc>
                <a:tc>
                  <a:txBody>
                    <a:bodyPr/>
                    <a:lstStyle/>
                    <a:p>
                      <a:pPr algn="ctr" rtl="0" fontAlgn="ctr"/>
                      <a:r>
                        <a:rPr lang="en-US" sz="1200" b="0" i="0" u="none" strike="noStrike">
                          <a:solidFill>
                            <a:srgbClr val="000000"/>
                          </a:solidFill>
                          <a:effectLst/>
                          <a:latin typeface="Montserrat Classic" panose="020B0604020202020204" charset="0"/>
                        </a:rPr>
                        <a:t>0.04</a:t>
                      </a:r>
                    </a:p>
                  </a:txBody>
                  <a:tcPr marL="1917" marR="1917" marT="1917" marB="0" anchor="ctr">
                    <a:lnL>
                      <a:noFill/>
                    </a:lnL>
                    <a:lnR>
                      <a:noFill/>
                    </a:lnR>
                    <a:lnT>
                      <a:noFill/>
                    </a:lnT>
                    <a:lnB>
                      <a:noFill/>
                    </a:lnB>
                    <a:solidFill>
                      <a:srgbClr val="F2EEEE"/>
                    </a:solidFill>
                  </a:tcPr>
                </a:tc>
                <a:extLst>
                  <a:ext uri="{0D108BD9-81ED-4DB2-BD59-A6C34878D82A}">
                    <a16:rowId xmlns:a16="http://schemas.microsoft.com/office/drawing/2014/main" val="1830815689"/>
                  </a:ext>
                </a:extLst>
              </a:tr>
              <a:tr h="187116">
                <a:tc>
                  <a:txBody>
                    <a:bodyPr/>
                    <a:lstStyle/>
                    <a:p>
                      <a:pPr algn="r" rtl="0" fontAlgn="ctr"/>
                      <a:r>
                        <a:rPr lang="en-US" sz="1200" b="0" i="0" u="none" strike="noStrike">
                          <a:solidFill>
                            <a:srgbClr val="000000"/>
                          </a:solidFill>
                          <a:effectLst/>
                          <a:latin typeface="Montserrat Classic" panose="020B0604020202020204" charset="0"/>
                        </a:rPr>
                        <a:t>&gt; 3 hours</a:t>
                      </a:r>
                    </a:p>
                  </a:txBody>
                  <a:tcPr marL="1917" marR="1917" marT="1917" marB="0" anchor="ctr">
                    <a:lnL>
                      <a:noFill/>
                    </a:lnL>
                    <a:lnR>
                      <a:noFill/>
                    </a:lnR>
                    <a:lnT>
                      <a:noFill/>
                    </a:lnT>
                    <a:lnB>
                      <a:noFill/>
                    </a:lnB>
                    <a:solidFill>
                      <a:srgbClr val="FFFFFF"/>
                    </a:solidFill>
                  </a:tcPr>
                </a:tc>
                <a:tc>
                  <a:txBody>
                    <a:bodyPr/>
                    <a:lstStyle/>
                    <a:p>
                      <a:pPr algn="ctr" rtl="0" fontAlgn="ctr"/>
                      <a:r>
                        <a:rPr lang="en-US" sz="1200" b="0" i="0" u="none" strike="noStrike">
                          <a:solidFill>
                            <a:srgbClr val="000000"/>
                          </a:solidFill>
                          <a:effectLst/>
                          <a:latin typeface="Montserrat Classic" panose="020B0604020202020204" charset="0"/>
                        </a:rPr>
                        <a:t>0.02</a:t>
                      </a:r>
                    </a:p>
                  </a:txBody>
                  <a:tcPr marL="1917" marR="1917" marT="1917" marB="0" anchor="ctr">
                    <a:lnL>
                      <a:noFill/>
                    </a:lnL>
                    <a:lnR>
                      <a:noFill/>
                    </a:lnR>
                    <a:lnT>
                      <a:noFill/>
                    </a:lnT>
                    <a:lnB>
                      <a:noFill/>
                    </a:lnB>
                    <a:solidFill>
                      <a:srgbClr val="FCFEFE"/>
                    </a:solidFill>
                  </a:tcPr>
                </a:tc>
                <a:tc>
                  <a:txBody>
                    <a:bodyPr/>
                    <a:lstStyle/>
                    <a:p>
                      <a:pPr algn="ctr" rtl="0" fontAlgn="ctr"/>
                      <a:r>
                        <a:rPr lang="en-US" sz="1200" b="0" i="0" u="none" strike="noStrike">
                          <a:solidFill>
                            <a:srgbClr val="000000"/>
                          </a:solidFill>
                          <a:effectLst/>
                          <a:latin typeface="Montserrat Classic" panose="020B0604020202020204" charset="0"/>
                        </a:rPr>
                        <a:t>0</a:t>
                      </a:r>
                    </a:p>
                  </a:txBody>
                  <a:tcPr marL="1917" marR="1917" marT="1917" marB="0" anchor="ctr">
                    <a:lnL>
                      <a:noFill/>
                    </a:lnL>
                    <a:lnR>
                      <a:noFill/>
                    </a:lnR>
                    <a:lnT>
                      <a:noFill/>
                    </a:lnT>
                    <a:lnB>
                      <a:noFill/>
                    </a:lnB>
                    <a:solidFill>
                      <a:srgbClr val="FCFCFF"/>
                    </a:solidFill>
                  </a:tcPr>
                </a:tc>
                <a:extLst>
                  <a:ext uri="{0D108BD9-81ED-4DB2-BD59-A6C34878D82A}">
                    <a16:rowId xmlns:a16="http://schemas.microsoft.com/office/drawing/2014/main" val="3720017677"/>
                  </a:ext>
                </a:extLst>
              </a:tr>
              <a:tr h="187116">
                <a:tc>
                  <a:txBody>
                    <a:bodyPr/>
                    <a:lstStyle/>
                    <a:p>
                      <a:pPr algn="l" rtl="0" fontAlgn="ctr"/>
                      <a:endParaRPr lang="en-US" sz="1200" b="1" i="0" u="none" strike="noStrike">
                        <a:solidFill>
                          <a:srgbClr val="000000"/>
                        </a:solidFill>
                        <a:effectLst/>
                        <a:latin typeface="Montserrat Classic" panose="020B0604020202020204" charset="0"/>
                      </a:endParaRPr>
                    </a:p>
                  </a:txBody>
                  <a:tcPr marL="1917" marR="1917" marT="1917" marB="0" anchor="ctr">
                    <a:lnL>
                      <a:noFill/>
                    </a:lnL>
                    <a:lnR>
                      <a:noFill/>
                    </a:lnR>
                    <a:lnT>
                      <a:noFill/>
                    </a:lnT>
                    <a:lnB>
                      <a:noFill/>
                    </a:lnB>
                    <a:solidFill>
                      <a:srgbClr val="FFFFFF"/>
                    </a:solidFill>
                  </a:tcPr>
                </a:tc>
                <a:tc>
                  <a:txBody>
                    <a:bodyPr/>
                    <a:lstStyle/>
                    <a:p>
                      <a:pPr algn="l" fontAlgn="b"/>
                      <a:r>
                        <a:rPr lang="en-US" sz="1200" b="1" i="0" u="none" strike="noStrike">
                          <a:solidFill>
                            <a:schemeClr val="bg1"/>
                          </a:solidFill>
                          <a:effectLst/>
                          <a:latin typeface="Montserrat Classic" panose="020B0604020202020204" charset="0"/>
                        </a:rPr>
                        <a:t>How Product Consumed</a:t>
                      </a:r>
                      <a:endParaRPr lang="en-US" sz="1200" b="0" i="0" u="none" strike="noStrike">
                        <a:solidFill>
                          <a:schemeClr val="bg1"/>
                        </a:solidFill>
                        <a:effectLst/>
                        <a:latin typeface="Calibri" panose="020F0502020204030204" pitchFamily="34" charset="0"/>
                      </a:endParaRPr>
                    </a:p>
                  </a:txBody>
                  <a:tcPr marL="1917" marR="1917" marT="1917" marB="0" anchor="b">
                    <a:lnL>
                      <a:noFill/>
                    </a:lnL>
                    <a:lnR>
                      <a:noFill/>
                    </a:lnR>
                    <a:lnT>
                      <a:noFill/>
                    </a:lnT>
                    <a:lnB>
                      <a:noFill/>
                    </a:lnB>
                    <a:solidFill>
                      <a:srgbClr val="262638"/>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1917" marR="1917" marT="1917" marB="0" anchor="b">
                    <a:lnL>
                      <a:noFill/>
                    </a:lnL>
                    <a:lnR>
                      <a:noFill/>
                    </a:lnR>
                    <a:lnT>
                      <a:noFill/>
                    </a:lnT>
                    <a:lnB>
                      <a:noFill/>
                    </a:lnB>
                    <a:solidFill>
                      <a:srgbClr val="262638"/>
                    </a:solidFill>
                  </a:tcPr>
                </a:tc>
                <a:extLst>
                  <a:ext uri="{0D108BD9-81ED-4DB2-BD59-A6C34878D82A}">
                    <a16:rowId xmlns:a16="http://schemas.microsoft.com/office/drawing/2014/main" val="126388669"/>
                  </a:ext>
                </a:extLst>
              </a:tr>
              <a:tr h="187116">
                <a:tc>
                  <a:txBody>
                    <a:bodyPr/>
                    <a:lstStyle/>
                    <a:p>
                      <a:pPr algn="r" rtl="0" fontAlgn="ctr"/>
                      <a:r>
                        <a:rPr lang="en-US" sz="1200" b="0" i="0" u="none" strike="noStrike">
                          <a:solidFill>
                            <a:srgbClr val="000000"/>
                          </a:solidFill>
                          <a:effectLst/>
                          <a:latin typeface="Montserrat Classic" panose="020B0604020202020204" charset="0"/>
                        </a:rPr>
                        <a:t>Dine-In</a:t>
                      </a:r>
                    </a:p>
                  </a:txBody>
                  <a:tcPr marL="1917" marR="1917" marT="1917" marB="0" anchor="ctr">
                    <a:lnL>
                      <a:noFill/>
                    </a:lnL>
                    <a:lnR>
                      <a:noFill/>
                    </a:lnR>
                    <a:lnT>
                      <a:noFill/>
                    </a:lnT>
                    <a:lnB>
                      <a:noFill/>
                    </a:lnB>
                    <a:solidFill>
                      <a:srgbClr val="FFFFFF"/>
                    </a:solidFill>
                  </a:tcPr>
                </a:tc>
                <a:tc>
                  <a:txBody>
                    <a:bodyPr/>
                    <a:lstStyle/>
                    <a:p>
                      <a:pPr algn="ctr" rtl="0" fontAlgn="ctr"/>
                      <a:r>
                        <a:rPr lang="en-US" sz="1200" b="0" i="0" u="none" strike="noStrike">
                          <a:solidFill>
                            <a:srgbClr val="000000"/>
                          </a:solidFill>
                          <a:effectLst/>
                          <a:latin typeface="Montserrat Classic" panose="020B0604020202020204" charset="0"/>
                        </a:rPr>
                        <a:t>0.35</a:t>
                      </a:r>
                    </a:p>
                  </a:txBody>
                  <a:tcPr marL="1917" marR="1917" marT="1917" marB="0" anchor="ctr">
                    <a:lnL>
                      <a:noFill/>
                    </a:lnL>
                    <a:lnR>
                      <a:noFill/>
                    </a:lnR>
                    <a:lnT>
                      <a:noFill/>
                    </a:lnT>
                    <a:lnB>
                      <a:noFill/>
                    </a:lnB>
                    <a:solidFill>
                      <a:srgbClr val="BFEBE1"/>
                    </a:solidFill>
                  </a:tcPr>
                </a:tc>
                <a:tc>
                  <a:txBody>
                    <a:bodyPr/>
                    <a:lstStyle/>
                    <a:p>
                      <a:pPr algn="ctr" rtl="0" fontAlgn="ctr"/>
                      <a:r>
                        <a:rPr lang="en-US" sz="1200" b="0" i="0" u="none" strike="noStrike">
                          <a:solidFill>
                            <a:srgbClr val="000000"/>
                          </a:solidFill>
                          <a:effectLst/>
                          <a:latin typeface="Montserrat Classic" panose="020B0604020202020204" charset="0"/>
                        </a:rPr>
                        <a:t>0.55</a:t>
                      </a:r>
                    </a:p>
                  </a:txBody>
                  <a:tcPr marL="1917" marR="1917" marT="1917" marB="0" anchor="ctr">
                    <a:lnL>
                      <a:noFill/>
                    </a:lnL>
                    <a:lnR>
                      <a:noFill/>
                    </a:lnR>
                    <a:lnT>
                      <a:noFill/>
                    </a:lnT>
                    <a:lnB>
                      <a:noFill/>
                    </a:lnB>
                    <a:solidFill>
                      <a:srgbClr val="976F4F"/>
                    </a:solidFill>
                  </a:tcPr>
                </a:tc>
                <a:extLst>
                  <a:ext uri="{0D108BD9-81ED-4DB2-BD59-A6C34878D82A}">
                    <a16:rowId xmlns:a16="http://schemas.microsoft.com/office/drawing/2014/main" val="1821348025"/>
                  </a:ext>
                </a:extLst>
              </a:tr>
              <a:tr h="187116">
                <a:tc>
                  <a:txBody>
                    <a:bodyPr/>
                    <a:lstStyle/>
                    <a:p>
                      <a:pPr algn="r" rtl="0" fontAlgn="ctr"/>
                      <a:r>
                        <a:rPr lang="en-US" sz="1200" b="0" i="0" u="none" strike="noStrike">
                          <a:solidFill>
                            <a:srgbClr val="000000"/>
                          </a:solidFill>
                          <a:effectLst/>
                          <a:latin typeface="Montserrat Classic" panose="020B0604020202020204" charset="0"/>
                        </a:rPr>
                        <a:t>Drive-thru</a:t>
                      </a:r>
                    </a:p>
                  </a:txBody>
                  <a:tcPr marL="1917" marR="1917" marT="1917" marB="0" anchor="ctr">
                    <a:lnL>
                      <a:noFill/>
                    </a:lnL>
                    <a:lnR>
                      <a:noFill/>
                    </a:lnR>
                    <a:lnT>
                      <a:noFill/>
                    </a:lnT>
                    <a:lnB>
                      <a:noFill/>
                    </a:lnB>
                    <a:solidFill>
                      <a:srgbClr val="FFFFFF"/>
                    </a:solidFill>
                  </a:tcPr>
                </a:tc>
                <a:tc>
                  <a:txBody>
                    <a:bodyPr/>
                    <a:lstStyle/>
                    <a:p>
                      <a:pPr algn="ctr" rtl="0" fontAlgn="ctr"/>
                      <a:r>
                        <a:rPr lang="en-US" sz="1200" b="0" i="0" u="none" strike="noStrike">
                          <a:solidFill>
                            <a:srgbClr val="000000"/>
                          </a:solidFill>
                          <a:effectLst/>
                          <a:latin typeface="Montserrat Classic" panose="020B0604020202020204" charset="0"/>
                        </a:rPr>
                        <a:t>0.14</a:t>
                      </a:r>
                    </a:p>
                  </a:txBody>
                  <a:tcPr marL="1917" marR="1917" marT="1917" marB="0" anchor="ctr">
                    <a:lnL>
                      <a:noFill/>
                    </a:lnL>
                    <a:lnR>
                      <a:noFill/>
                    </a:lnR>
                    <a:lnT>
                      <a:noFill/>
                    </a:lnT>
                    <a:lnB>
                      <a:noFill/>
                    </a:lnB>
                    <a:solidFill>
                      <a:srgbClr val="FFFFFF"/>
                    </a:solidFill>
                  </a:tcPr>
                </a:tc>
                <a:tc>
                  <a:txBody>
                    <a:bodyPr/>
                    <a:lstStyle/>
                    <a:p>
                      <a:pPr algn="ctr" rtl="0" fontAlgn="ctr"/>
                      <a:r>
                        <a:rPr lang="en-US" sz="1200" b="0" i="0" u="none" strike="noStrike">
                          <a:solidFill>
                            <a:srgbClr val="000000"/>
                          </a:solidFill>
                          <a:effectLst/>
                          <a:latin typeface="Montserrat Classic" panose="020B0604020202020204" charset="0"/>
                        </a:rPr>
                        <a:t>0.31</a:t>
                      </a:r>
                    </a:p>
                  </a:txBody>
                  <a:tcPr marL="1917" marR="1917" marT="1917" marB="0" anchor="ctr">
                    <a:lnL>
                      <a:noFill/>
                    </a:lnL>
                    <a:lnR>
                      <a:noFill/>
                    </a:lnR>
                    <a:lnT>
                      <a:noFill/>
                    </a:lnT>
                    <a:lnB>
                      <a:noFill/>
                    </a:lnB>
                    <a:solidFill>
                      <a:srgbClr val="D3C2B4"/>
                    </a:solidFill>
                  </a:tcPr>
                </a:tc>
                <a:extLst>
                  <a:ext uri="{0D108BD9-81ED-4DB2-BD59-A6C34878D82A}">
                    <a16:rowId xmlns:a16="http://schemas.microsoft.com/office/drawing/2014/main" val="4287187462"/>
                  </a:ext>
                </a:extLst>
              </a:tr>
              <a:tr h="187116">
                <a:tc>
                  <a:txBody>
                    <a:bodyPr/>
                    <a:lstStyle/>
                    <a:p>
                      <a:pPr algn="r" rtl="0" fontAlgn="ctr"/>
                      <a:r>
                        <a:rPr lang="en-US" sz="1200" b="0" i="0" u="none" strike="noStrike">
                          <a:solidFill>
                            <a:srgbClr val="000000"/>
                          </a:solidFill>
                          <a:effectLst/>
                          <a:latin typeface="Montserrat Classic" panose="020B0604020202020204" charset="0"/>
                        </a:rPr>
                        <a:t>Take Away</a:t>
                      </a:r>
                    </a:p>
                  </a:txBody>
                  <a:tcPr marL="1917" marR="1917" marT="1917" marB="0" anchor="ctr">
                    <a:lnL>
                      <a:noFill/>
                    </a:lnL>
                    <a:lnR>
                      <a:noFill/>
                    </a:lnR>
                    <a:lnT>
                      <a:noFill/>
                    </a:lnT>
                    <a:lnB>
                      <a:noFill/>
                    </a:lnB>
                    <a:solidFill>
                      <a:srgbClr val="FFFFFF"/>
                    </a:solidFill>
                  </a:tcPr>
                </a:tc>
                <a:tc>
                  <a:txBody>
                    <a:bodyPr/>
                    <a:lstStyle/>
                    <a:p>
                      <a:pPr algn="ctr" rtl="0" fontAlgn="ctr"/>
                      <a:r>
                        <a:rPr lang="en-US" sz="1200" b="0" i="0" u="none" strike="noStrike">
                          <a:solidFill>
                            <a:srgbClr val="000000"/>
                          </a:solidFill>
                          <a:effectLst/>
                          <a:latin typeface="Montserrat Classic" panose="020B0604020202020204" charset="0"/>
                        </a:rPr>
                        <a:t>0.49</a:t>
                      </a:r>
                    </a:p>
                  </a:txBody>
                  <a:tcPr marL="1917" marR="1917" marT="1917" marB="0" anchor="ctr">
                    <a:lnL>
                      <a:noFill/>
                    </a:lnL>
                    <a:lnR>
                      <a:noFill/>
                    </a:lnR>
                    <a:lnT>
                      <a:noFill/>
                    </a:lnT>
                    <a:lnB>
                      <a:noFill/>
                    </a:lnB>
                    <a:solidFill>
                      <a:srgbClr val="94DDCC"/>
                    </a:solidFill>
                  </a:tcPr>
                </a:tc>
                <a:tc>
                  <a:txBody>
                    <a:bodyPr/>
                    <a:lstStyle/>
                    <a:p>
                      <a:pPr algn="ctr" rtl="0" fontAlgn="ctr"/>
                      <a:r>
                        <a:rPr lang="en-US" sz="1200" b="0" i="0" u="none" strike="noStrike">
                          <a:solidFill>
                            <a:srgbClr val="000000"/>
                          </a:solidFill>
                          <a:effectLst/>
                          <a:latin typeface="Montserrat Classic" panose="020B0604020202020204" charset="0"/>
                        </a:rPr>
                        <a:t>0.13</a:t>
                      </a:r>
                    </a:p>
                  </a:txBody>
                  <a:tcPr marL="1917" marR="1917" marT="1917" marB="0" anchor="ctr">
                    <a:lnL>
                      <a:noFill/>
                    </a:lnL>
                    <a:lnR>
                      <a:noFill/>
                    </a:lnR>
                    <a:lnT>
                      <a:noFill/>
                    </a:lnT>
                    <a:lnB>
                      <a:noFill/>
                    </a:lnB>
                    <a:solidFill>
                      <a:srgbClr val="FFFFFF"/>
                    </a:solidFill>
                  </a:tcPr>
                </a:tc>
                <a:extLst>
                  <a:ext uri="{0D108BD9-81ED-4DB2-BD59-A6C34878D82A}">
                    <a16:rowId xmlns:a16="http://schemas.microsoft.com/office/drawing/2014/main" val="3192475052"/>
                  </a:ext>
                </a:extLst>
              </a:tr>
              <a:tr h="187116">
                <a:tc>
                  <a:txBody>
                    <a:bodyPr/>
                    <a:lstStyle/>
                    <a:p>
                      <a:pPr algn="l" rtl="0" fontAlgn="ctr"/>
                      <a:endParaRPr lang="en-US" sz="1200" b="1" i="0" u="none" strike="noStrike">
                        <a:solidFill>
                          <a:schemeClr val="bg1"/>
                        </a:solidFill>
                        <a:effectLst/>
                        <a:latin typeface="Montserrat Classic" panose="020B0604020202020204" charset="0"/>
                      </a:endParaRPr>
                    </a:p>
                  </a:txBody>
                  <a:tcPr marL="1917" marR="1917" marT="1917" marB="0" anchor="ctr">
                    <a:lnL>
                      <a:noFill/>
                    </a:lnL>
                    <a:lnR>
                      <a:noFill/>
                    </a:lnR>
                    <a:lnT>
                      <a:noFill/>
                    </a:lnT>
                    <a:lnB>
                      <a:noFill/>
                    </a:lnB>
                    <a:solidFill>
                      <a:srgbClr val="FFFFFF"/>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i="0" u="none" strike="noStrike">
                          <a:solidFill>
                            <a:schemeClr val="bg1"/>
                          </a:solidFill>
                          <a:effectLst/>
                          <a:latin typeface="Montserrat Classic" panose="020B0604020202020204" charset="0"/>
                        </a:rPr>
                        <a:t>Product Rate</a:t>
                      </a:r>
                    </a:p>
                  </a:txBody>
                  <a:tcPr marL="1917" marR="1917" marT="1917" marB="0" anchor="b">
                    <a:lnL>
                      <a:noFill/>
                    </a:lnL>
                    <a:lnR>
                      <a:noFill/>
                    </a:lnR>
                    <a:lnT>
                      <a:noFill/>
                    </a:lnT>
                    <a:lnB>
                      <a:noFill/>
                    </a:lnB>
                    <a:solidFill>
                      <a:srgbClr val="262638"/>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1917" marR="1917" marT="1917" marB="0" anchor="b">
                    <a:lnL>
                      <a:noFill/>
                    </a:lnL>
                    <a:lnR>
                      <a:noFill/>
                    </a:lnR>
                    <a:lnT>
                      <a:noFill/>
                    </a:lnT>
                    <a:lnB>
                      <a:noFill/>
                    </a:lnB>
                    <a:solidFill>
                      <a:srgbClr val="262638"/>
                    </a:solidFill>
                  </a:tcPr>
                </a:tc>
                <a:extLst>
                  <a:ext uri="{0D108BD9-81ED-4DB2-BD59-A6C34878D82A}">
                    <a16:rowId xmlns:a16="http://schemas.microsoft.com/office/drawing/2014/main" val="821249211"/>
                  </a:ext>
                </a:extLst>
              </a:tr>
              <a:tr h="187116">
                <a:tc>
                  <a:txBody>
                    <a:bodyPr/>
                    <a:lstStyle/>
                    <a:p>
                      <a:pPr algn="r" rtl="0" fontAlgn="ctr"/>
                      <a:r>
                        <a:rPr lang="en-US" sz="1200" b="0" i="0" u="none" strike="noStrike">
                          <a:solidFill>
                            <a:srgbClr val="000000"/>
                          </a:solidFill>
                          <a:effectLst/>
                          <a:latin typeface="Montserrat Classic" panose="020B0604020202020204" charset="0"/>
                        </a:rPr>
                        <a:t>1</a:t>
                      </a:r>
                    </a:p>
                  </a:txBody>
                  <a:tcPr marL="1917" marR="1917" marT="1917" marB="0" anchor="ctr">
                    <a:lnL>
                      <a:noFill/>
                    </a:lnL>
                    <a:lnR>
                      <a:noFill/>
                    </a:lnR>
                    <a:lnT>
                      <a:noFill/>
                    </a:lnT>
                    <a:lnB>
                      <a:noFill/>
                    </a:lnB>
                    <a:solidFill>
                      <a:srgbClr val="FFFFFF"/>
                    </a:solidFill>
                  </a:tcPr>
                </a:tc>
                <a:tc>
                  <a:txBody>
                    <a:bodyPr/>
                    <a:lstStyle/>
                    <a:p>
                      <a:pPr algn="ctr" rtl="0" fontAlgn="ctr"/>
                      <a:r>
                        <a:rPr lang="en-US" sz="1200" b="0" i="0" u="none" strike="noStrike">
                          <a:solidFill>
                            <a:srgbClr val="000000"/>
                          </a:solidFill>
                          <a:effectLst/>
                          <a:latin typeface="Montserrat Classic" panose="020B0604020202020204" charset="0"/>
                        </a:rPr>
                        <a:t>0</a:t>
                      </a:r>
                    </a:p>
                  </a:txBody>
                  <a:tcPr marL="1917" marR="1917" marT="1917" marB="0" anchor="ctr">
                    <a:lnL>
                      <a:noFill/>
                    </a:lnL>
                    <a:lnR>
                      <a:noFill/>
                    </a:lnR>
                    <a:lnT>
                      <a:noFill/>
                    </a:lnT>
                    <a:lnB>
                      <a:noFill/>
                    </a:lnB>
                    <a:solidFill>
                      <a:srgbClr val="FFFFFF"/>
                    </a:solidFill>
                  </a:tcPr>
                </a:tc>
                <a:tc>
                  <a:txBody>
                    <a:bodyPr/>
                    <a:lstStyle/>
                    <a:p>
                      <a:pPr algn="ctr" rtl="0" fontAlgn="ctr"/>
                      <a:r>
                        <a:rPr lang="en-US" sz="1200" b="0" i="0" u="none" strike="noStrike">
                          <a:solidFill>
                            <a:srgbClr val="000000"/>
                          </a:solidFill>
                          <a:effectLst/>
                          <a:latin typeface="Montserrat Classic" panose="020B0604020202020204" charset="0"/>
                        </a:rPr>
                        <a:t>0</a:t>
                      </a:r>
                    </a:p>
                  </a:txBody>
                  <a:tcPr marL="1917" marR="1917" marT="1917" marB="0" anchor="ctr">
                    <a:lnL>
                      <a:noFill/>
                    </a:lnL>
                    <a:lnR>
                      <a:noFill/>
                    </a:lnR>
                    <a:lnT>
                      <a:noFill/>
                    </a:lnT>
                    <a:lnB>
                      <a:noFill/>
                    </a:lnB>
                    <a:solidFill>
                      <a:srgbClr val="FFFFFF"/>
                    </a:solidFill>
                  </a:tcPr>
                </a:tc>
                <a:extLst>
                  <a:ext uri="{0D108BD9-81ED-4DB2-BD59-A6C34878D82A}">
                    <a16:rowId xmlns:a16="http://schemas.microsoft.com/office/drawing/2014/main" val="2754405443"/>
                  </a:ext>
                </a:extLst>
              </a:tr>
              <a:tr h="187116">
                <a:tc>
                  <a:txBody>
                    <a:bodyPr/>
                    <a:lstStyle/>
                    <a:p>
                      <a:pPr algn="r" rtl="0" fontAlgn="ctr"/>
                      <a:r>
                        <a:rPr lang="en-US" sz="1200" b="0" i="0" u="none" strike="noStrike">
                          <a:solidFill>
                            <a:srgbClr val="000000"/>
                          </a:solidFill>
                          <a:effectLst/>
                          <a:latin typeface="Montserrat Classic" panose="020B0604020202020204" charset="0"/>
                        </a:rPr>
                        <a:t>2</a:t>
                      </a:r>
                    </a:p>
                  </a:txBody>
                  <a:tcPr marL="1917" marR="1917" marT="1917" marB="0" anchor="ctr">
                    <a:lnL>
                      <a:noFill/>
                    </a:lnL>
                    <a:lnR>
                      <a:noFill/>
                    </a:lnR>
                    <a:lnT>
                      <a:noFill/>
                    </a:lnT>
                    <a:lnB>
                      <a:noFill/>
                    </a:lnB>
                    <a:solidFill>
                      <a:srgbClr val="FFFFFF"/>
                    </a:solidFill>
                  </a:tcPr>
                </a:tc>
                <a:tc>
                  <a:txBody>
                    <a:bodyPr/>
                    <a:lstStyle/>
                    <a:p>
                      <a:pPr algn="ctr" rtl="0" fontAlgn="ctr"/>
                      <a:r>
                        <a:rPr lang="en-US" sz="1200" b="0" i="0" u="none" strike="noStrike">
                          <a:solidFill>
                            <a:srgbClr val="000000"/>
                          </a:solidFill>
                          <a:effectLst/>
                          <a:latin typeface="Montserrat Classic" panose="020B0604020202020204" charset="0"/>
                        </a:rPr>
                        <a:t>0</a:t>
                      </a:r>
                    </a:p>
                  </a:txBody>
                  <a:tcPr marL="1917" marR="1917" marT="1917" marB="0" anchor="ctr">
                    <a:lnL>
                      <a:noFill/>
                    </a:lnL>
                    <a:lnR>
                      <a:noFill/>
                    </a:lnR>
                    <a:lnT>
                      <a:noFill/>
                    </a:lnT>
                    <a:lnB>
                      <a:noFill/>
                    </a:lnB>
                    <a:solidFill>
                      <a:srgbClr val="FFFFFF"/>
                    </a:solidFill>
                  </a:tcPr>
                </a:tc>
                <a:tc>
                  <a:txBody>
                    <a:bodyPr/>
                    <a:lstStyle/>
                    <a:p>
                      <a:pPr algn="ctr" rtl="0" fontAlgn="ctr"/>
                      <a:r>
                        <a:rPr lang="en-US" sz="1200" b="0" i="0" u="none" strike="noStrike">
                          <a:solidFill>
                            <a:srgbClr val="000000"/>
                          </a:solidFill>
                          <a:effectLst/>
                          <a:latin typeface="Montserrat Classic" panose="020B0604020202020204" charset="0"/>
                        </a:rPr>
                        <a:t>0.04</a:t>
                      </a:r>
                    </a:p>
                  </a:txBody>
                  <a:tcPr marL="1917" marR="1917" marT="1917" marB="0" anchor="ctr">
                    <a:lnL>
                      <a:noFill/>
                    </a:lnL>
                    <a:lnR>
                      <a:noFill/>
                    </a:lnR>
                    <a:lnT>
                      <a:noFill/>
                    </a:lnT>
                    <a:lnB>
                      <a:noFill/>
                    </a:lnB>
                    <a:solidFill>
                      <a:srgbClr val="FAF8F7"/>
                    </a:solidFill>
                  </a:tcPr>
                </a:tc>
                <a:extLst>
                  <a:ext uri="{0D108BD9-81ED-4DB2-BD59-A6C34878D82A}">
                    <a16:rowId xmlns:a16="http://schemas.microsoft.com/office/drawing/2014/main" val="703356898"/>
                  </a:ext>
                </a:extLst>
              </a:tr>
              <a:tr h="187116">
                <a:tc>
                  <a:txBody>
                    <a:bodyPr/>
                    <a:lstStyle/>
                    <a:p>
                      <a:pPr algn="r" rtl="0" fontAlgn="ctr"/>
                      <a:r>
                        <a:rPr lang="en-US" sz="1200" b="0" i="0" u="none" strike="noStrike">
                          <a:solidFill>
                            <a:srgbClr val="000000"/>
                          </a:solidFill>
                          <a:effectLst/>
                          <a:latin typeface="Montserrat Classic" panose="020B0604020202020204" charset="0"/>
                        </a:rPr>
                        <a:t>3</a:t>
                      </a:r>
                    </a:p>
                  </a:txBody>
                  <a:tcPr marL="1917" marR="1917" marT="1917" marB="0" anchor="ctr">
                    <a:lnL>
                      <a:noFill/>
                    </a:lnL>
                    <a:lnR>
                      <a:noFill/>
                    </a:lnR>
                    <a:lnT>
                      <a:noFill/>
                    </a:lnT>
                    <a:lnB>
                      <a:noFill/>
                    </a:lnB>
                    <a:solidFill>
                      <a:srgbClr val="FFFFFF"/>
                    </a:solidFill>
                  </a:tcPr>
                </a:tc>
                <a:tc>
                  <a:txBody>
                    <a:bodyPr/>
                    <a:lstStyle/>
                    <a:p>
                      <a:pPr algn="ctr" rtl="0" fontAlgn="ctr"/>
                      <a:r>
                        <a:rPr lang="en-US" sz="1200" b="0" i="0" u="none" strike="noStrike">
                          <a:solidFill>
                            <a:srgbClr val="000000"/>
                          </a:solidFill>
                          <a:effectLst/>
                          <a:latin typeface="Montserrat Classic" panose="020B0604020202020204" charset="0"/>
                        </a:rPr>
                        <a:t>0.06</a:t>
                      </a:r>
                    </a:p>
                  </a:txBody>
                  <a:tcPr marL="1917" marR="1917" marT="1917" marB="0" anchor="ctr">
                    <a:lnL>
                      <a:noFill/>
                    </a:lnL>
                    <a:lnR>
                      <a:noFill/>
                    </a:lnR>
                    <a:lnT>
                      <a:noFill/>
                    </a:lnT>
                    <a:lnB>
                      <a:noFill/>
                    </a:lnB>
                    <a:solidFill>
                      <a:srgbClr val="EDFAF6"/>
                    </a:solidFill>
                  </a:tcPr>
                </a:tc>
                <a:tc>
                  <a:txBody>
                    <a:bodyPr/>
                    <a:lstStyle/>
                    <a:p>
                      <a:pPr algn="ctr" rtl="0" fontAlgn="ctr"/>
                      <a:r>
                        <a:rPr lang="en-US" sz="1200" b="0" i="0" u="none" strike="noStrike">
                          <a:solidFill>
                            <a:srgbClr val="000000"/>
                          </a:solidFill>
                          <a:effectLst/>
                          <a:latin typeface="Montserrat Classic" panose="020B0604020202020204" charset="0"/>
                        </a:rPr>
                        <a:t>0.1</a:t>
                      </a:r>
                    </a:p>
                  </a:txBody>
                  <a:tcPr marL="1917" marR="1917" marT="1917" marB="0" anchor="ctr">
                    <a:lnL>
                      <a:noFill/>
                    </a:lnL>
                    <a:lnR>
                      <a:noFill/>
                    </a:lnR>
                    <a:lnT>
                      <a:noFill/>
                    </a:lnT>
                    <a:lnB>
                      <a:noFill/>
                    </a:lnB>
                    <a:solidFill>
                      <a:srgbClr val="F2EDE9"/>
                    </a:solidFill>
                  </a:tcPr>
                </a:tc>
                <a:extLst>
                  <a:ext uri="{0D108BD9-81ED-4DB2-BD59-A6C34878D82A}">
                    <a16:rowId xmlns:a16="http://schemas.microsoft.com/office/drawing/2014/main" val="979190023"/>
                  </a:ext>
                </a:extLst>
              </a:tr>
              <a:tr h="187116">
                <a:tc>
                  <a:txBody>
                    <a:bodyPr/>
                    <a:lstStyle/>
                    <a:p>
                      <a:pPr algn="r" rtl="0" fontAlgn="ctr"/>
                      <a:r>
                        <a:rPr lang="en-US" sz="1200" b="0" i="0" u="none" strike="noStrike">
                          <a:solidFill>
                            <a:srgbClr val="000000"/>
                          </a:solidFill>
                          <a:effectLst/>
                          <a:latin typeface="Montserrat Classic" panose="020B0604020202020204" charset="0"/>
                        </a:rPr>
                        <a:t>4</a:t>
                      </a:r>
                    </a:p>
                  </a:txBody>
                  <a:tcPr marL="1917" marR="1917" marT="1917" marB="0" anchor="ctr">
                    <a:lnL>
                      <a:noFill/>
                    </a:lnL>
                    <a:lnR>
                      <a:noFill/>
                    </a:lnR>
                    <a:lnT>
                      <a:noFill/>
                    </a:lnT>
                    <a:lnB>
                      <a:noFill/>
                    </a:lnB>
                    <a:solidFill>
                      <a:srgbClr val="FFFFFF"/>
                    </a:solidFill>
                  </a:tcPr>
                </a:tc>
                <a:tc>
                  <a:txBody>
                    <a:bodyPr/>
                    <a:lstStyle/>
                    <a:p>
                      <a:pPr algn="ctr" rtl="0" fontAlgn="ctr"/>
                      <a:r>
                        <a:rPr lang="en-US" sz="1200" b="0" i="0" u="none" strike="noStrike">
                          <a:solidFill>
                            <a:srgbClr val="000000"/>
                          </a:solidFill>
                          <a:effectLst/>
                          <a:latin typeface="Montserrat Classic" panose="020B0604020202020204" charset="0"/>
                        </a:rPr>
                        <a:t>0.34</a:t>
                      </a:r>
                    </a:p>
                  </a:txBody>
                  <a:tcPr marL="1917" marR="1917" marT="1917" marB="0" anchor="ctr">
                    <a:lnL>
                      <a:noFill/>
                    </a:lnL>
                    <a:lnR>
                      <a:noFill/>
                    </a:lnR>
                    <a:lnT>
                      <a:noFill/>
                    </a:lnT>
                    <a:lnB>
                      <a:noFill/>
                    </a:lnB>
                    <a:solidFill>
                      <a:srgbClr val="94DDCC"/>
                    </a:solidFill>
                  </a:tcPr>
                </a:tc>
                <a:tc>
                  <a:txBody>
                    <a:bodyPr/>
                    <a:lstStyle/>
                    <a:p>
                      <a:pPr algn="ctr" rtl="0" fontAlgn="ctr"/>
                      <a:r>
                        <a:rPr lang="en-US" sz="1200" b="0" i="0" u="none" strike="noStrike">
                          <a:solidFill>
                            <a:srgbClr val="000000"/>
                          </a:solidFill>
                          <a:effectLst/>
                          <a:latin typeface="Montserrat Classic" panose="020B0604020202020204" charset="0"/>
                        </a:rPr>
                        <a:t>0.04</a:t>
                      </a:r>
                    </a:p>
                  </a:txBody>
                  <a:tcPr marL="1917" marR="1917" marT="1917" marB="0" anchor="ctr">
                    <a:lnL>
                      <a:noFill/>
                    </a:lnL>
                    <a:lnR>
                      <a:noFill/>
                    </a:lnR>
                    <a:lnT>
                      <a:noFill/>
                    </a:lnT>
                    <a:lnB>
                      <a:noFill/>
                    </a:lnB>
                    <a:solidFill>
                      <a:srgbClr val="FAF8F7"/>
                    </a:solidFill>
                  </a:tcPr>
                </a:tc>
                <a:extLst>
                  <a:ext uri="{0D108BD9-81ED-4DB2-BD59-A6C34878D82A}">
                    <a16:rowId xmlns:a16="http://schemas.microsoft.com/office/drawing/2014/main" val="3428699446"/>
                  </a:ext>
                </a:extLst>
              </a:tr>
              <a:tr h="187116">
                <a:tc>
                  <a:txBody>
                    <a:bodyPr/>
                    <a:lstStyle/>
                    <a:p>
                      <a:pPr algn="r" rtl="0" fontAlgn="ctr"/>
                      <a:r>
                        <a:rPr lang="en-US" sz="1200" b="0" i="0" u="none" strike="noStrike">
                          <a:solidFill>
                            <a:srgbClr val="000000"/>
                          </a:solidFill>
                          <a:effectLst/>
                          <a:latin typeface="Montserrat Classic" panose="020B0604020202020204" charset="0"/>
                        </a:rPr>
                        <a:t>5</a:t>
                      </a:r>
                    </a:p>
                  </a:txBody>
                  <a:tcPr marL="1917" marR="1917" marT="1917" marB="0" anchor="ctr">
                    <a:lnL>
                      <a:noFill/>
                    </a:lnL>
                    <a:lnR>
                      <a:noFill/>
                    </a:lnR>
                    <a:lnT>
                      <a:noFill/>
                    </a:lnT>
                    <a:lnB>
                      <a:noFill/>
                    </a:lnB>
                    <a:solidFill>
                      <a:srgbClr val="FFFFFF"/>
                    </a:solidFill>
                  </a:tcPr>
                </a:tc>
                <a:tc>
                  <a:txBody>
                    <a:bodyPr/>
                    <a:lstStyle/>
                    <a:p>
                      <a:pPr algn="ctr" rtl="0" fontAlgn="ctr"/>
                      <a:r>
                        <a:rPr lang="en-US" sz="1200" b="0" i="0" u="none" strike="noStrike">
                          <a:solidFill>
                            <a:srgbClr val="000000"/>
                          </a:solidFill>
                          <a:effectLst/>
                          <a:latin typeface="Montserrat Classic" panose="020B0604020202020204" charset="0"/>
                        </a:rPr>
                        <a:t>0.34</a:t>
                      </a:r>
                    </a:p>
                  </a:txBody>
                  <a:tcPr marL="1917" marR="1917" marT="1917" marB="0" anchor="ctr">
                    <a:lnL>
                      <a:noFill/>
                    </a:lnL>
                    <a:lnR>
                      <a:noFill/>
                    </a:lnR>
                    <a:lnT>
                      <a:noFill/>
                    </a:lnT>
                    <a:lnB>
                      <a:noFill/>
                    </a:lnB>
                    <a:solidFill>
                      <a:srgbClr val="94DDCC"/>
                    </a:solidFill>
                  </a:tcPr>
                </a:tc>
                <a:tc>
                  <a:txBody>
                    <a:bodyPr/>
                    <a:lstStyle/>
                    <a:p>
                      <a:pPr algn="ctr" rtl="0" fontAlgn="ctr"/>
                      <a:r>
                        <a:rPr lang="en-US" sz="1200" b="0" i="0" u="none" strike="noStrike">
                          <a:solidFill>
                            <a:srgbClr val="000000"/>
                          </a:solidFill>
                          <a:effectLst/>
                          <a:latin typeface="Montserrat Classic" panose="020B0604020202020204" charset="0"/>
                        </a:rPr>
                        <a:t>0.79</a:t>
                      </a:r>
                    </a:p>
                  </a:txBody>
                  <a:tcPr marL="1917" marR="1917" marT="1917" marB="0" anchor="ctr">
                    <a:lnL>
                      <a:noFill/>
                    </a:lnL>
                    <a:lnR>
                      <a:noFill/>
                    </a:lnR>
                    <a:lnT>
                      <a:noFill/>
                    </a:lnT>
                    <a:lnB>
                      <a:noFill/>
                    </a:lnB>
                    <a:solidFill>
                      <a:srgbClr val="976F4F"/>
                    </a:solidFill>
                  </a:tcPr>
                </a:tc>
                <a:extLst>
                  <a:ext uri="{0D108BD9-81ED-4DB2-BD59-A6C34878D82A}">
                    <a16:rowId xmlns:a16="http://schemas.microsoft.com/office/drawing/2014/main" val="2917155188"/>
                  </a:ext>
                </a:extLst>
              </a:tr>
              <a:tr h="187116">
                <a:tc>
                  <a:txBody>
                    <a:bodyPr/>
                    <a:lstStyle/>
                    <a:p>
                      <a:pPr algn="r" rtl="0" fontAlgn="ctr"/>
                      <a:r>
                        <a:rPr lang="en-US" sz="1200" b="0" i="0" u="none" strike="noStrike">
                          <a:solidFill>
                            <a:srgbClr val="000000"/>
                          </a:solidFill>
                          <a:effectLst/>
                          <a:latin typeface="Montserrat Classic" panose="020B0604020202020204" charset="0"/>
                        </a:rPr>
                        <a:t>6</a:t>
                      </a:r>
                    </a:p>
                  </a:txBody>
                  <a:tcPr marL="1917" marR="1917" marT="1917" marB="0" anchor="ctr">
                    <a:lnL>
                      <a:noFill/>
                    </a:lnL>
                    <a:lnR>
                      <a:noFill/>
                    </a:lnR>
                    <a:lnT>
                      <a:noFill/>
                    </a:lnT>
                    <a:lnB>
                      <a:noFill/>
                    </a:lnB>
                    <a:solidFill>
                      <a:srgbClr val="FFFFFF"/>
                    </a:solidFill>
                  </a:tcPr>
                </a:tc>
                <a:tc>
                  <a:txBody>
                    <a:bodyPr/>
                    <a:lstStyle/>
                    <a:p>
                      <a:pPr algn="ctr" rtl="0" fontAlgn="ctr"/>
                      <a:r>
                        <a:rPr lang="en-US" sz="1200" b="0" i="0" u="none" strike="noStrike">
                          <a:solidFill>
                            <a:srgbClr val="000000"/>
                          </a:solidFill>
                          <a:effectLst/>
                          <a:latin typeface="Montserrat Classic" panose="020B0604020202020204" charset="0"/>
                        </a:rPr>
                        <a:t>0.25</a:t>
                      </a:r>
                    </a:p>
                  </a:txBody>
                  <a:tcPr marL="1917" marR="1917" marT="1917" marB="0" anchor="ctr">
                    <a:lnL>
                      <a:noFill/>
                    </a:lnL>
                    <a:lnR>
                      <a:noFill/>
                    </a:lnR>
                    <a:lnT>
                      <a:noFill/>
                    </a:lnT>
                    <a:lnB>
                      <a:noFill/>
                    </a:lnB>
                    <a:solidFill>
                      <a:srgbClr val="B1E7DA"/>
                    </a:solidFill>
                  </a:tcPr>
                </a:tc>
                <a:tc>
                  <a:txBody>
                    <a:bodyPr/>
                    <a:lstStyle/>
                    <a:p>
                      <a:pPr algn="ctr" rtl="0" fontAlgn="ctr"/>
                      <a:r>
                        <a:rPr lang="en-US" sz="1200" b="0" i="0" u="none" strike="noStrike">
                          <a:solidFill>
                            <a:srgbClr val="000000"/>
                          </a:solidFill>
                          <a:effectLst/>
                          <a:latin typeface="Montserrat Classic" panose="020B0604020202020204" charset="0"/>
                        </a:rPr>
                        <a:t>0</a:t>
                      </a:r>
                    </a:p>
                  </a:txBody>
                  <a:tcPr marL="1917" marR="1917" marT="1917" marB="0" anchor="ctr">
                    <a:lnL>
                      <a:noFill/>
                    </a:lnL>
                    <a:lnR>
                      <a:noFill/>
                    </a:lnR>
                    <a:lnT>
                      <a:noFill/>
                    </a:lnT>
                    <a:lnB>
                      <a:noFill/>
                    </a:lnB>
                    <a:solidFill>
                      <a:srgbClr val="FFFFFF"/>
                    </a:solidFill>
                  </a:tcPr>
                </a:tc>
                <a:extLst>
                  <a:ext uri="{0D108BD9-81ED-4DB2-BD59-A6C34878D82A}">
                    <a16:rowId xmlns:a16="http://schemas.microsoft.com/office/drawing/2014/main" val="624437408"/>
                  </a:ext>
                </a:extLst>
              </a:tr>
              <a:tr h="187116">
                <a:tc>
                  <a:txBody>
                    <a:bodyPr/>
                    <a:lstStyle/>
                    <a:p>
                      <a:pPr algn="l" rtl="0" fontAlgn="ctr"/>
                      <a:endParaRPr lang="en-US" sz="1200" b="1" i="0" u="none" strike="noStrike">
                        <a:solidFill>
                          <a:srgbClr val="000000"/>
                        </a:solidFill>
                        <a:effectLst/>
                        <a:latin typeface="Montserrat Classic" panose="020B0604020202020204" charset="0"/>
                      </a:endParaRPr>
                    </a:p>
                  </a:txBody>
                  <a:tcPr marL="1917" marR="1917" marT="1917" marB="0" anchor="ctr">
                    <a:lnL>
                      <a:noFill/>
                    </a:lnL>
                    <a:lnR>
                      <a:noFill/>
                    </a:lnR>
                    <a:lnT>
                      <a:noFill/>
                    </a:lnT>
                    <a:lnB>
                      <a:noFill/>
                    </a:lnB>
                    <a:solidFill>
                      <a:srgbClr val="FFFFFF"/>
                    </a:solidFill>
                  </a:tcPr>
                </a:tc>
                <a:tc>
                  <a:txBody>
                    <a:bodyPr/>
                    <a:lstStyle/>
                    <a:p>
                      <a:pPr algn="l" fontAlgn="b"/>
                      <a:r>
                        <a:rPr lang="en-US" sz="1200" b="1" i="0" u="none" strike="noStrike">
                          <a:solidFill>
                            <a:schemeClr val="bg1"/>
                          </a:solidFill>
                          <a:effectLst/>
                          <a:latin typeface="Montserrat Classic" panose="020B0604020202020204" charset="0"/>
                        </a:rPr>
                        <a:t>Service Rate</a:t>
                      </a:r>
                    </a:p>
                  </a:txBody>
                  <a:tcPr marL="1917" marR="1917" marT="1917" marB="0" anchor="b">
                    <a:lnL>
                      <a:noFill/>
                    </a:lnL>
                    <a:lnR>
                      <a:noFill/>
                    </a:lnR>
                    <a:lnT>
                      <a:noFill/>
                    </a:lnT>
                    <a:lnB>
                      <a:noFill/>
                    </a:lnB>
                    <a:solidFill>
                      <a:srgbClr val="262638"/>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1917" marR="1917" marT="1917" marB="0" anchor="b">
                    <a:lnL>
                      <a:noFill/>
                    </a:lnL>
                    <a:lnR>
                      <a:noFill/>
                    </a:lnR>
                    <a:lnT>
                      <a:noFill/>
                    </a:lnT>
                    <a:lnB>
                      <a:noFill/>
                    </a:lnB>
                    <a:solidFill>
                      <a:srgbClr val="262638"/>
                    </a:solidFill>
                  </a:tcPr>
                </a:tc>
                <a:extLst>
                  <a:ext uri="{0D108BD9-81ED-4DB2-BD59-A6C34878D82A}">
                    <a16:rowId xmlns:a16="http://schemas.microsoft.com/office/drawing/2014/main" val="3376648007"/>
                  </a:ext>
                </a:extLst>
              </a:tr>
              <a:tr h="187116">
                <a:tc>
                  <a:txBody>
                    <a:bodyPr/>
                    <a:lstStyle/>
                    <a:p>
                      <a:pPr algn="r" rtl="0" fontAlgn="ctr"/>
                      <a:r>
                        <a:rPr lang="en-US" sz="1200" b="0" i="0" u="none" strike="noStrike">
                          <a:solidFill>
                            <a:srgbClr val="000000"/>
                          </a:solidFill>
                          <a:effectLst/>
                          <a:latin typeface="Montserrat Classic" panose="020B0604020202020204" charset="0"/>
                        </a:rPr>
                        <a:t>1</a:t>
                      </a:r>
                    </a:p>
                  </a:txBody>
                  <a:tcPr marL="1917" marR="1917" marT="1917" marB="0" anchor="ctr">
                    <a:lnL>
                      <a:noFill/>
                    </a:lnL>
                    <a:lnR>
                      <a:noFill/>
                    </a:lnR>
                    <a:lnT>
                      <a:noFill/>
                    </a:lnT>
                    <a:lnB>
                      <a:noFill/>
                    </a:lnB>
                    <a:solidFill>
                      <a:srgbClr val="FFFFFF"/>
                    </a:solidFill>
                  </a:tcPr>
                </a:tc>
                <a:tc>
                  <a:txBody>
                    <a:bodyPr/>
                    <a:lstStyle/>
                    <a:p>
                      <a:pPr algn="ctr" rtl="0" fontAlgn="ctr"/>
                      <a:r>
                        <a:rPr lang="en-US" sz="1200" b="0" i="0" u="none" strike="noStrike">
                          <a:solidFill>
                            <a:srgbClr val="000000"/>
                          </a:solidFill>
                          <a:effectLst/>
                          <a:latin typeface="Montserrat Classic" panose="020B0604020202020204" charset="0"/>
                        </a:rPr>
                        <a:t>0</a:t>
                      </a:r>
                    </a:p>
                  </a:txBody>
                  <a:tcPr marL="1917" marR="1917" marT="1917" marB="0" anchor="ctr">
                    <a:lnL>
                      <a:noFill/>
                    </a:lnL>
                    <a:lnR>
                      <a:noFill/>
                    </a:lnR>
                    <a:lnT>
                      <a:noFill/>
                    </a:lnT>
                    <a:lnB>
                      <a:noFill/>
                    </a:lnB>
                    <a:solidFill>
                      <a:srgbClr val="FFFFFF"/>
                    </a:solidFill>
                  </a:tcPr>
                </a:tc>
                <a:tc>
                  <a:txBody>
                    <a:bodyPr/>
                    <a:lstStyle/>
                    <a:p>
                      <a:pPr algn="ctr" rtl="0" fontAlgn="ctr"/>
                      <a:r>
                        <a:rPr lang="en-US" sz="1200" b="0" i="0" u="none" strike="noStrike">
                          <a:solidFill>
                            <a:srgbClr val="000000"/>
                          </a:solidFill>
                          <a:effectLst/>
                          <a:latin typeface="Montserrat Classic" panose="020B0604020202020204" charset="0"/>
                        </a:rPr>
                        <a:t>0</a:t>
                      </a:r>
                    </a:p>
                  </a:txBody>
                  <a:tcPr marL="1917" marR="1917" marT="1917" marB="0" anchor="ctr">
                    <a:lnL>
                      <a:noFill/>
                    </a:lnL>
                    <a:lnR>
                      <a:noFill/>
                    </a:lnR>
                    <a:lnT>
                      <a:noFill/>
                    </a:lnT>
                    <a:lnB>
                      <a:noFill/>
                    </a:lnB>
                    <a:solidFill>
                      <a:srgbClr val="FFFFFF"/>
                    </a:solidFill>
                  </a:tcPr>
                </a:tc>
                <a:extLst>
                  <a:ext uri="{0D108BD9-81ED-4DB2-BD59-A6C34878D82A}">
                    <a16:rowId xmlns:a16="http://schemas.microsoft.com/office/drawing/2014/main" val="3905586262"/>
                  </a:ext>
                </a:extLst>
              </a:tr>
              <a:tr h="187116">
                <a:tc>
                  <a:txBody>
                    <a:bodyPr/>
                    <a:lstStyle/>
                    <a:p>
                      <a:pPr algn="r" rtl="0" fontAlgn="ctr"/>
                      <a:r>
                        <a:rPr lang="en-US" sz="1200" b="0" i="0" u="none" strike="noStrike">
                          <a:solidFill>
                            <a:srgbClr val="000000"/>
                          </a:solidFill>
                          <a:effectLst/>
                          <a:latin typeface="Montserrat Classic" panose="020B0604020202020204" charset="0"/>
                        </a:rPr>
                        <a:t>2</a:t>
                      </a:r>
                    </a:p>
                  </a:txBody>
                  <a:tcPr marL="1917" marR="1917" marT="1917" marB="0" anchor="ctr">
                    <a:lnL>
                      <a:noFill/>
                    </a:lnL>
                    <a:lnR>
                      <a:noFill/>
                    </a:lnR>
                    <a:lnT>
                      <a:noFill/>
                    </a:lnT>
                    <a:lnB>
                      <a:noFill/>
                    </a:lnB>
                    <a:solidFill>
                      <a:srgbClr val="FFFFFF"/>
                    </a:solidFill>
                  </a:tcPr>
                </a:tc>
                <a:tc>
                  <a:txBody>
                    <a:bodyPr/>
                    <a:lstStyle/>
                    <a:p>
                      <a:pPr algn="ctr" rtl="0" fontAlgn="ctr"/>
                      <a:r>
                        <a:rPr lang="en-US" sz="1200" b="0" i="0" u="none" strike="noStrike">
                          <a:solidFill>
                            <a:srgbClr val="000000"/>
                          </a:solidFill>
                          <a:effectLst/>
                          <a:latin typeface="Montserrat Classic" panose="020B0604020202020204" charset="0"/>
                        </a:rPr>
                        <a:t>0</a:t>
                      </a:r>
                    </a:p>
                  </a:txBody>
                  <a:tcPr marL="1917" marR="1917" marT="1917" marB="0" anchor="ctr">
                    <a:lnL>
                      <a:noFill/>
                    </a:lnL>
                    <a:lnR>
                      <a:noFill/>
                    </a:lnR>
                    <a:lnT>
                      <a:noFill/>
                    </a:lnT>
                    <a:lnB>
                      <a:noFill/>
                    </a:lnB>
                    <a:solidFill>
                      <a:srgbClr val="FFFFFF"/>
                    </a:solidFill>
                  </a:tcPr>
                </a:tc>
                <a:tc>
                  <a:txBody>
                    <a:bodyPr/>
                    <a:lstStyle/>
                    <a:p>
                      <a:pPr algn="ctr" rtl="0" fontAlgn="ctr"/>
                      <a:r>
                        <a:rPr lang="en-US" sz="1200" b="0" i="0" u="none" strike="noStrike">
                          <a:solidFill>
                            <a:srgbClr val="000000"/>
                          </a:solidFill>
                          <a:effectLst/>
                          <a:latin typeface="Montserrat Classic" panose="020B0604020202020204" charset="0"/>
                        </a:rPr>
                        <a:t>0</a:t>
                      </a:r>
                    </a:p>
                  </a:txBody>
                  <a:tcPr marL="1917" marR="1917" marT="1917" marB="0" anchor="ctr">
                    <a:lnL>
                      <a:noFill/>
                    </a:lnL>
                    <a:lnR>
                      <a:noFill/>
                    </a:lnR>
                    <a:lnT>
                      <a:noFill/>
                    </a:lnT>
                    <a:lnB>
                      <a:noFill/>
                    </a:lnB>
                    <a:solidFill>
                      <a:srgbClr val="FFFFFF"/>
                    </a:solidFill>
                  </a:tcPr>
                </a:tc>
                <a:extLst>
                  <a:ext uri="{0D108BD9-81ED-4DB2-BD59-A6C34878D82A}">
                    <a16:rowId xmlns:a16="http://schemas.microsoft.com/office/drawing/2014/main" val="731147468"/>
                  </a:ext>
                </a:extLst>
              </a:tr>
              <a:tr h="187116">
                <a:tc>
                  <a:txBody>
                    <a:bodyPr/>
                    <a:lstStyle/>
                    <a:p>
                      <a:pPr algn="r" rtl="0" fontAlgn="ctr"/>
                      <a:r>
                        <a:rPr lang="en-US" sz="1200" b="0" i="0" u="none" strike="noStrike">
                          <a:solidFill>
                            <a:srgbClr val="000000"/>
                          </a:solidFill>
                          <a:effectLst/>
                          <a:latin typeface="Montserrat Classic" panose="020B0604020202020204" charset="0"/>
                        </a:rPr>
                        <a:t>3</a:t>
                      </a:r>
                    </a:p>
                  </a:txBody>
                  <a:tcPr marL="1917" marR="1917" marT="1917" marB="0" anchor="ctr">
                    <a:lnL>
                      <a:noFill/>
                    </a:lnL>
                    <a:lnR>
                      <a:noFill/>
                    </a:lnR>
                    <a:lnT>
                      <a:noFill/>
                    </a:lnT>
                    <a:lnB>
                      <a:noFill/>
                    </a:lnB>
                    <a:solidFill>
                      <a:srgbClr val="FFFFFF"/>
                    </a:solidFill>
                  </a:tcPr>
                </a:tc>
                <a:tc>
                  <a:txBody>
                    <a:bodyPr/>
                    <a:lstStyle/>
                    <a:p>
                      <a:pPr algn="ctr" rtl="0" fontAlgn="ctr"/>
                      <a:r>
                        <a:rPr lang="en-US" sz="1200" b="0" i="0" u="none" strike="noStrike">
                          <a:solidFill>
                            <a:srgbClr val="000000"/>
                          </a:solidFill>
                          <a:effectLst/>
                          <a:latin typeface="Montserrat Classic" panose="020B0604020202020204" charset="0"/>
                        </a:rPr>
                        <a:t>0.03</a:t>
                      </a:r>
                    </a:p>
                  </a:txBody>
                  <a:tcPr marL="1917" marR="1917" marT="1917" marB="0" anchor="ctr">
                    <a:lnL>
                      <a:noFill/>
                    </a:lnL>
                    <a:lnR>
                      <a:noFill/>
                    </a:lnR>
                    <a:lnT>
                      <a:noFill/>
                    </a:lnT>
                    <a:lnB>
                      <a:noFill/>
                    </a:lnB>
                    <a:solidFill>
                      <a:srgbClr val="F8FDFC"/>
                    </a:solidFill>
                  </a:tcPr>
                </a:tc>
                <a:tc>
                  <a:txBody>
                    <a:bodyPr/>
                    <a:lstStyle/>
                    <a:p>
                      <a:pPr algn="ctr" rtl="0" fontAlgn="ctr"/>
                      <a:r>
                        <a:rPr lang="en-US" sz="1200" b="0" i="0" u="none" strike="noStrike">
                          <a:solidFill>
                            <a:srgbClr val="000000"/>
                          </a:solidFill>
                          <a:effectLst/>
                          <a:latin typeface="Montserrat Classic" panose="020B0604020202020204" charset="0"/>
                        </a:rPr>
                        <a:t>0.04</a:t>
                      </a:r>
                    </a:p>
                  </a:txBody>
                  <a:tcPr marL="1917" marR="1917" marT="1917" marB="0" anchor="ctr">
                    <a:lnL>
                      <a:noFill/>
                    </a:lnL>
                    <a:lnR>
                      <a:noFill/>
                    </a:lnR>
                    <a:lnT>
                      <a:noFill/>
                    </a:lnT>
                    <a:lnB>
                      <a:noFill/>
                    </a:lnB>
                    <a:solidFill>
                      <a:srgbClr val="F6F2EF"/>
                    </a:solidFill>
                  </a:tcPr>
                </a:tc>
                <a:extLst>
                  <a:ext uri="{0D108BD9-81ED-4DB2-BD59-A6C34878D82A}">
                    <a16:rowId xmlns:a16="http://schemas.microsoft.com/office/drawing/2014/main" val="109488616"/>
                  </a:ext>
                </a:extLst>
              </a:tr>
              <a:tr h="187116">
                <a:tc>
                  <a:txBody>
                    <a:bodyPr/>
                    <a:lstStyle/>
                    <a:p>
                      <a:pPr algn="r" rtl="0" fontAlgn="ctr"/>
                      <a:r>
                        <a:rPr lang="en-US" sz="1200" b="0" i="0" u="none" strike="noStrike">
                          <a:solidFill>
                            <a:srgbClr val="000000"/>
                          </a:solidFill>
                          <a:effectLst/>
                          <a:latin typeface="Montserrat Classic" panose="020B0604020202020204" charset="0"/>
                        </a:rPr>
                        <a:t>4</a:t>
                      </a:r>
                    </a:p>
                  </a:txBody>
                  <a:tcPr marL="1917" marR="1917" marT="1917" marB="0" anchor="ctr">
                    <a:lnL>
                      <a:noFill/>
                    </a:lnL>
                    <a:lnR>
                      <a:noFill/>
                    </a:lnR>
                    <a:lnT>
                      <a:noFill/>
                    </a:lnT>
                    <a:lnB>
                      <a:noFill/>
                    </a:lnB>
                    <a:solidFill>
                      <a:srgbClr val="FFFFFF"/>
                    </a:solidFill>
                  </a:tcPr>
                </a:tc>
                <a:tc>
                  <a:txBody>
                    <a:bodyPr/>
                    <a:lstStyle/>
                    <a:p>
                      <a:pPr algn="ctr" rtl="0" fontAlgn="ctr"/>
                      <a:r>
                        <a:rPr lang="en-US" sz="1200" b="0" i="0" u="none" strike="noStrike">
                          <a:solidFill>
                            <a:srgbClr val="000000"/>
                          </a:solidFill>
                          <a:effectLst/>
                          <a:latin typeface="Montserrat Classic" panose="020B0604020202020204" charset="0"/>
                        </a:rPr>
                        <a:t>0.29</a:t>
                      </a:r>
                    </a:p>
                  </a:txBody>
                  <a:tcPr marL="1917" marR="1917" marT="1917" marB="0" anchor="ctr">
                    <a:lnL>
                      <a:noFill/>
                    </a:lnL>
                    <a:lnR>
                      <a:noFill/>
                    </a:lnR>
                    <a:lnT>
                      <a:noFill/>
                    </a:lnT>
                    <a:lnB>
                      <a:noFill/>
                    </a:lnB>
                    <a:solidFill>
                      <a:srgbClr val="B9E9DE"/>
                    </a:solidFill>
                  </a:tcPr>
                </a:tc>
                <a:tc>
                  <a:txBody>
                    <a:bodyPr/>
                    <a:lstStyle/>
                    <a:p>
                      <a:pPr algn="ctr" rtl="0" fontAlgn="ctr"/>
                      <a:r>
                        <a:rPr lang="en-US" sz="1200" b="0" i="0" u="none" strike="noStrike">
                          <a:solidFill>
                            <a:srgbClr val="000000"/>
                          </a:solidFill>
                          <a:effectLst/>
                          <a:latin typeface="Montserrat Classic" panose="020B0604020202020204" charset="0"/>
                        </a:rPr>
                        <a:t>0.4</a:t>
                      </a:r>
                    </a:p>
                  </a:txBody>
                  <a:tcPr marL="1917" marR="1917" marT="1917" marB="0" anchor="ctr">
                    <a:lnL>
                      <a:noFill/>
                    </a:lnL>
                    <a:lnR>
                      <a:noFill/>
                    </a:lnR>
                    <a:lnT>
                      <a:noFill/>
                    </a:lnT>
                    <a:lnB>
                      <a:noFill/>
                    </a:lnB>
                    <a:solidFill>
                      <a:srgbClr val="A17D5F"/>
                    </a:solidFill>
                  </a:tcPr>
                </a:tc>
                <a:extLst>
                  <a:ext uri="{0D108BD9-81ED-4DB2-BD59-A6C34878D82A}">
                    <a16:rowId xmlns:a16="http://schemas.microsoft.com/office/drawing/2014/main" val="62483282"/>
                  </a:ext>
                </a:extLst>
              </a:tr>
              <a:tr h="187116">
                <a:tc>
                  <a:txBody>
                    <a:bodyPr/>
                    <a:lstStyle/>
                    <a:p>
                      <a:pPr algn="r" rtl="0" fontAlgn="ctr"/>
                      <a:r>
                        <a:rPr lang="en-US" sz="1200" b="0" i="0" u="none" strike="noStrike">
                          <a:solidFill>
                            <a:srgbClr val="000000"/>
                          </a:solidFill>
                          <a:effectLst/>
                          <a:latin typeface="Montserrat Classic" panose="020B0604020202020204" charset="0"/>
                        </a:rPr>
                        <a:t>5</a:t>
                      </a:r>
                    </a:p>
                  </a:txBody>
                  <a:tcPr marL="1917" marR="1917" marT="1917" marB="0" anchor="ctr">
                    <a:lnL>
                      <a:noFill/>
                    </a:lnL>
                    <a:lnR>
                      <a:noFill/>
                    </a:lnR>
                    <a:lnT>
                      <a:noFill/>
                    </a:lnT>
                    <a:lnB>
                      <a:noFill/>
                    </a:lnB>
                    <a:solidFill>
                      <a:srgbClr val="FFFFFF"/>
                    </a:solidFill>
                  </a:tcPr>
                </a:tc>
                <a:tc>
                  <a:txBody>
                    <a:bodyPr/>
                    <a:lstStyle/>
                    <a:p>
                      <a:pPr algn="ctr" rtl="0" fontAlgn="ctr"/>
                      <a:r>
                        <a:rPr lang="en-US" sz="1200" b="0" i="0" u="none" strike="noStrike">
                          <a:solidFill>
                            <a:srgbClr val="000000"/>
                          </a:solidFill>
                          <a:effectLst/>
                          <a:latin typeface="Montserrat Classic" panose="020B0604020202020204" charset="0"/>
                        </a:rPr>
                        <a:t>0.44</a:t>
                      </a:r>
                    </a:p>
                  </a:txBody>
                  <a:tcPr marL="1917" marR="1917" marT="1917" marB="0" anchor="ctr">
                    <a:lnL>
                      <a:noFill/>
                    </a:lnL>
                    <a:lnR>
                      <a:noFill/>
                    </a:lnR>
                    <a:lnT>
                      <a:noFill/>
                    </a:lnT>
                    <a:lnB>
                      <a:noFill/>
                    </a:lnB>
                    <a:solidFill>
                      <a:srgbClr val="94DDCC"/>
                    </a:solidFill>
                  </a:tcPr>
                </a:tc>
                <a:tc>
                  <a:txBody>
                    <a:bodyPr/>
                    <a:lstStyle/>
                    <a:p>
                      <a:pPr algn="ctr" rtl="0" fontAlgn="ctr"/>
                      <a:r>
                        <a:rPr lang="en-US" sz="1200" b="0" i="0" u="none" strike="noStrike">
                          <a:solidFill>
                            <a:srgbClr val="000000"/>
                          </a:solidFill>
                          <a:effectLst/>
                          <a:latin typeface="Montserrat Classic" panose="020B0604020202020204" charset="0"/>
                        </a:rPr>
                        <a:t>0.44</a:t>
                      </a:r>
                    </a:p>
                  </a:txBody>
                  <a:tcPr marL="1917" marR="1917" marT="1917" marB="0" anchor="ctr">
                    <a:lnL>
                      <a:noFill/>
                    </a:lnL>
                    <a:lnR>
                      <a:noFill/>
                    </a:lnR>
                    <a:lnT>
                      <a:noFill/>
                    </a:lnT>
                    <a:lnB>
                      <a:noFill/>
                    </a:lnB>
                    <a:solidFill>
                      <a:srgbClr val="976F4F"/>
                    </a:solidFill>
                  </a:tcPr>
                </a:tc>
                <a:extLst>
                  <a:ext uri="{0D108BD9-81ED-4DB2-BD59-A6C34878D82A}">
                    <a16:rowId xmlns:a16="http://schemas.microsoft.com/office/drawing/2014/main" val="65039790"/>
                  </a:ext>
                </a:extLst>
              </a:tr>
              <a:tr h="187116">
                <a:tc>
                  <a:txBody>
                    <a:bodyPr/>
                    <a:lstStyle/>
                    <a:p>
                      <a:pPr algn="r" rtl="0" fontAlgn="ctr"/>
                      <a:r>
                        <a:rPr lang="en-US" sz="1200" b="0" i="0" u="none" strike="noStrike">
                          <a:solidFill>
                            <a:srgbClr val="000000"/>
                          </a:solidFill>
                          <a:effectLst/>
                          <a:latin typeface="Montserrat Classic" panose="020B0604020202020204" charset="0"/>
                        </a:rPr>
                        <a:t>6</a:t>
                      </a:r>
                    </a:p>
                  </a:txBody>
                  <a:tcPr marL="1917" marR="1917" marT="1917" marB="0" anchor="ctr">
                    <a:lnL>
                      <a:noFill/>
                    </a:lnL>
                    <a:lnR>
                      <a:noFill/>
                    </a:lnR>
                    <a:lnT>
                      <a:noFill/>
                    </a:lnT>
                    <a:lnB>
                      <a:noFill/>
                    </a:lnB>
                    <a:solidFill>
                      <a:srgbClr val="FFFFFF"/>
                    </a:solidFill>
                  </a:tcPr>
                </a:tc>
                <a:tc>
                  <a:txBody>
                    <a:bodyPr/>
                    <a:lstStyle/>
                    <a:p>
                      <a:pPr algn="ctr" rtl="0" fontAlgn="ctr"/>
                      <a:r>
                        <a:rPr lang="en-US" sz="1200" b="0" i="0" u="none" strike="noStrike">
                          <a:solidFill>
                            <a:srgbClr val="000000"/>
                          </a:solidFill>
                          <a:effectLst/>
                          <a:latin typeface="Montserrat Classic" panose="020B0604020202020204" charset="0"/>
                        </a:rPr>
                        <a:t>0.22</a:t>
                      </a:r>
                    </a:p>
                  </a:txBody>
                  <a:tcPr marL="1917" marR="1917" marT="1917" marB="0" anchor="ctr">
                    <a:lnL>
                      <a:noFill/>
                    </a:lnL>
                    <a:lnR>
                      <a:noFill/>
                    </a:lnR>
                    <a:lnT>
                      <a:noFill/>
                    </a:lnT>
                    <a:lnB>
                      <a:noFill/>
                    </a:lnB>
                    <a:solidFill>
                      <a:srgbClr val="CAEEE6"/>
                    </a:solidFill>
                  </a:tcPr>
                </a:tc>
                <a:tc>
                  <a:txBody>
                    <a:bodyPr/>
                    <a:lstStyle/>
                    <a:p>
                      <a:pPr algn="ctr" rtl="0" fontAlgn="ctr"/>
                      <a:r>
                        <a:rPr lang="en-US" sz="1200" b="0" i="0" u="none" strike="noStrike">
                          <a:solidFill>
                            <a:srgbClr val="000000"/>
                          </a:solidFill>
                          <a:effectLst/>
                          <a:latin typeface="Montserrat Classic" panose="020B0604020202020204" charset="0"/>
                        </a:rPr>
                        <a:t>0.1</a:t>
                      </a:r>
                    </a:p>
                  </a:txBody>
                  <a:tcPr marL="1917" marR="1917" marT="1917" marB="0" anchor="ctr">
                    <a:lnL>
                      <a:noFill/>
                    </a:lnL>
                    <a:lnR>
                      <a:noFill/>
                    </a:lnR>
                    <a:lnT>
                      <a:noFill/>
                    </a:lnT>
                    <a:lnB>
                      <a:noFill/>
                    </a:lnB>
                    <a:solidFill>
                      <a:srgbClr val="E8DFD7"/>
                    </a:solidFill>
                  </a:tcPr>
                </a:tc>
                <a:extLst>
                  <a:ext uri="{0D108BD9-81ED-4DB2-BD59-A6C34878D82A}">
                    <a16:rowId xmlns:a16="http://schemas.microsoft.com/office/drawing/2014/main" val="3534258714"/>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490867" y="0"/>
            <a:ext cx="5262733" cy="3667308"/>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4876800" cy="7315200"/>
          </a:xfrm>
          <a:prstGeom prst="rect">
            <a:avLst/>
          </a:prstGeom>
        </p:spPr>
      </p:pic>
      <p:grpSp>
        <p:nvGrpSpPr>
          <p:cNvPr id="4" name="Group 4"/>
          <p:cNvGrpSpPr/>
          <p:nvPr/>
        </p:nvGrpSpPr>
        <p:grpSpPr>
          <a:xfrm>
            <a:off x="537297" y="2015302"/>
            <a:ext cx="3867150" cy="3302444"/>
            <a:chOff x="0" y="85725"/>
            <a:chExt cx="5156200" cy="4403257"/>
          </a:xfrm>
        </p:grpSpPr>
        <p:sp>
          <p:nvSpPr>
            <p:cNvPr id="5" name="TextBox 5"/>
            <p:cNvSpPr txBox="1"/>
            <p:nvPr/>
          </p:nvSpPr>
          <p:spPr>
            <a:xfrm>
              <a:off x="12700" y="85725"/>
              <a:ext cx="5143500" cy="645693"/>
            </a:xfrm>
            <a:prstGeom prst="rect">
              <a:avLst/>
            </a:prstGeom>
          </p:spPr>
          <p:txBody>
            <a:bodyPr lIns="0" tIns="0" rIns="0" bIns="0" rtlCol="0" anchor="t">
              <a:spAutoFit/>
            </a:bodyPr>
            <a:lstStyle/>
            <a:p>
              <a:pPr>
                <a:lnSpc>
                  <a:spcPts val="3477"/>
                </a:lnSpc>
              </a:pPr>
              <a:r>
                <a:rPr lang="en-US" sz="3622">
                  <a:solidFill>
                    <a:srgbClr val="FFFFFF"/>
                  </a:solidFill>
                  <a:latin typeface="Montserrat Classic Bold"/>
                </a:rPr>
                <a:t>Final Thoughts</a:t>
              </a:r>
            </a:p>
          </p:txBody>
        </p:sp>
        <p:sp>
          <p:nvSpPr>
            <p:cNvPr id="6" name="TextBox 6"/>
            <p:cNvSpPr txBox="1"/>
            <p:nvPr/>
          </p:nvSpPr>
          <p:spPr>
            <a:xfrm>
              <a:off x="0" y="1092838"/>
              <a:ext cx="5156200" cy="3396144"/>
            </a:xfrm>
            <a:prstGeom prst="rect">
              <a:avLst/>
            </a:prstGeom>
          </p:spPr>
          <p:txBody>
            <a:bodyPr lIns="0" tIns="0" rIns="0" bIns="0" rtlCol="0" anchor="t">
              <a:spAutoFit/>
            </a:bodyPr>
            <a:lstStyle/>
            <a:p>
              <a:pPr>
                <a:lnSpc>
                  <a:spcPts val="1972"/>
                </a:lnSpc>
              </a:pPr>
              <a:r>
                <a:rPr lang="en-US" sz="1408" spc="70">
                  <a:solidFill>
                    <a:srgbClr val="94DDCC"/>
                  </a:solidFill>
                  <a:latin typeface="Lora"/>
                </a:rPr>
                <a:t>Our research question was to characterize our survey respondents.  We were able to do this by creating two distinct latent classes.</a:t>
              </a:r>
            </a:p>
            <a:p>
              <a:pPr>
                <a:lnSpc>
                  <a:spcPts val="1972"/>
                </a:lnSpc>
              </a:pPr>
              <a:endParaRPr lang="en-US" sz="1408" spc="70">
                <a:solidFill>
                  <a:srgbClr val="94DDCC"/>
                </a:solidFill>
                <a:latin typeface="Lora"/>
              </a:endParaRPr>
            </a:p>
            <a:p>
              <a:pPr>
                <a:lnSpc>
                  <a:spcPts val="1972"/>
                </a:lnSpc>
              </a:pPr>
              <a:r>
                <a:rPr lang="en-US" sz="1408" spc="70">
                  <a:solidFill>
                    <a:srgbClr val="94DDCC"/>
                  </a:solidFill>
                  <a:latin typeface="Lora Bold"/>
                </a:rPr>
                <a:t>Next Steps</a:t>
              </a:r>
            </a:p>
            <a:p>
              <a:pPr>
                <a:lnSpc>
                  <a:spcPts val="1972"/>
                </a:lnSpc>
              </a:pPr>
              <a:r>
                <a:rPr lang="en-US" sz="1408" spc="70">
                  <a:solidFill>
                    <a:srgbClr val="94DDCC"/>
                  </a:solidFill>
                  <a:latin typeface="Lora"/>
                </a:rPr>
                <a:t>What do researchers do with LCA analysis?</a:t>
              </a:r>
            </a:p>
            <a:p>
              <a:pPr>
                <a:lnSpc>
                  <a:spcPts val="1972"/>
                </a:lnSpc>
              </a:pPr>
              <a:endParaRPr lang="en-US" sz="1408" spc="70">
                <a:solidFill>
                  <a:srgbClr val="94DDCC"/>
                </a:solidFill>
                <a:latin typeface="Lora"/>
              </a:endParaRPr>
            </a:p>
            <a:p>
              <a:pPr>
                <a:lnSpc>
                  <a:spcPts val="1972"/>
                </a:lnSpc>
              </a:pPr>
              <a:endParaRPr lang="en-US" sz="1408" spc="70">
                <a:solidFill>
                  <a:srgbClr val="94DDCC"/>
                </a:solidFill>
                <a:latin typeface="Lora"/>
              </a:endParaRPr>
            </a:p>
          </p:txBody>
        </p:sp>
      </p:grpSp>
      <p:sp>
        <p:nvSpPr>
          <p:cNvPr id="7" name="TextBox 7"/>
          <p:cNvSpPr txBox="1"/>
          <p:nvPr/>
        </p:nvSpPr>
        <p:spPr>
          <a:xfrm>
            <a:off x="5666494" y="6612255"/>
            <a:ext cx="3887108" cy="185814"/>
          </a:xfrm>
          <a:prstGeom prst="rect">
            <a:avLst/>
          </a:prstGeom>
        </p:spPr>
        <p:txBody>
          <a:bodyPr lIns="0" tIns="0" rIns="0" bIns="0" rtlCol="0" anchor="t">
            <a:spAutoFit/>
          </a:bodyPr>
          <a:lstStyle/>
          <a:p>
            <a:pPr algn="r">
              <a:lnSpc>
                <a:spcPts val="1352"/>
              </a:lnSpc>
            </a:pPr>
            <a:r>
              <a:rPr lang="en-US" sz="1408" spc="70">
                <a:solidFill>
                  <a:srgbClr val="262638"/>
                </a:solidFill>
                <a:latin typeface="Montserrat Classic"/>
              </a:rPr>
              <a:t>09/10</a:t>
            </a:r>
          </a:p>
        </p:txBody>
      </p:sp>
      <p:grpSp>
        <p:nvGrpSpPr>
          <p:cNvPr id="8" name="Group 8"/>
          <p:cNvGrpSpPr/>
          <p:nvPr/>
        </p:nvGrpSpPr>
        <p:grpSpPr>
          <a:xfrm>
            <a:off x="5281397" y="496696"/>
            <a:ext cx="4086270" cy="2689982"/>
            <a:chOff x="0" y="38100"/>
            <a:chExt cx="5401544" cy="1472634"/>
          </a:xfrm>
        </p:grpSpPr>
        <p:sp>
          <p:nvSpPr>
            <p:cNvPr id="9" name="TextBox 9"/>
            <p:cNvSpPr txBox="1"/>
            <p:nvPr/>
          </p:nvSpPr>
          <p:spPr>
            <a:xfrm>
              <a:off x="13303" y="38100"/>
              <a:ext cx="5388241" cy="1203950"/>
            </a:xfrm>
            <a:prstGeom prst="rect">
              <a:avLst/>
            </a:prstGeom>
          </p:spPr>
          <p:txBody>
            <a:bodyPr lIns="0" tIns="0" rIns="0" bIns="0" rtlCol="0" anchor="t">
              <a:spAutoFit/>
            </a:bodyPr>
            <a:lstStyle/>
            <a:p>
              <a:pPr>
                <a:lnSpc>
                  <a:spcPts val="1845"/>
                </a:lnSpc>
              </a:pPr>
              <a:r>
                <a:rPr lang="en-US" sz="1922">
                  <a:solidFill>
                    <a:srgbClr val="262638"/>
                  </a:solidFill>
                  <a:latin typeface="Montserrat Classic Bold"/>
                </a:rPr>
                <a:t>Class 1 </a:t>
              </a:r>
            </a:p>
            <a:p>
              <a:pPr>
                <a:lnSpc>
                  <a:spcPts val="2611"/>
                </a:lnSpc>
              </a:pPr>
              <a:r>
                <a:rPr lang="en-US" sz="2720">
                  <a:solidFill>
                    <a:srgbClr val="262638"/>
                  </a:solidFill>
                  <a:latin typeface="Montserrat Classic Bold"/>
                </a:rPr>
                <a:t>Poor, Elder Millennials</a:t>
              </a:r>
            </a:p>
            <a:p>
              <a:pPr algn="ctr">
                <a:lnSpc>
                  <a:spcPts val="2611"/>
                </a:lnSpc>
              </a:pPr>
              <a:endParaRPr lang="en-US" sz="2720">
                <a:solidFill>
                  <a:srgbClr val="262638"/>
                </a:solidFill>
                <a:latin typeface="Montserrat Classic Bold"/>
              </a:endParaRPr>
            </a:p>
            <a:p>
              <a:pPr algn="ctr">
                <a:lnSpc>
                  <a:spcPts val="2611"/>
                </a:lnSpc>
              </a:pPr>
              <a:r>
                <a:rPr lang="en-US" sz="4400" b="0" i="0">
                  <a:solidFill>
                    <a:srgbClr val="1D1C1D"/>
                  </a:solidFill>
                  <a:effectLst/>
                  <a:latin typeface="Slack-Lato"/>
                </a:rPr>
                <a:t> </a:t>
              </a:r>
            </a:p>
            <a:p>
              <a:pPr algn="ctr">
                <a:lnSpc>
                  <a:spcPts val="2611"/>
                </a:lnSpc>
              </a:pPr>
              <a:r>
                <a:rPr lang="en-US" sz="4400" b="0" i="0">
                  <a:solidFill>
                    <a:srgbClr val="1D1C1D"/>
                  </a:solidFill>
                  <a:effectLst/>
                  <a:latin typeface="Slack-Lato"/>
                </a:rPr>
                <a:t>81.25%</a:t>
              </a:r>
            </a:p>
            <a:p>
              <a:pPr algn="ctr">
                <a:lnSpc>
                  <a:spcPts val="2611"/>
                </a:lnSpc>
              </a:pPr>
              <a:r>
                <a:rPr lang="en-US" sz="1600" b="0" i="0">
                  <a:solidFill>
                    <a:srgbClr val="1D1C1D"/>
                  </a:solidFill>
                  <a:effectLst/>
                  <a:latin typeface="Slack-Lato"/>
                </a:rPr>
                <a:t>Predicted class memberships</a:t>
              </a:r>
              <a:br>
                <a:rPr lang="en-US" sz="1600"/>
              </a:br>
              <a:r>
                <a:rPr lang="en-US" sz="1600">
                  <a:solidFill>
                    <a:srgbClr val="1D1C1D"/>
                  </a:solidFill>
                  <a:latin typeface="Slack-Lato"/>
                </a:rPr>
                <a:t>(by modal posterior prob.)</a:t>
              </a:r>
              <a:endParaRPr lang="en-US">
                <a:solidFill>
                  <a:srgbClr val="262638"/>
                </a:solidFill>
                <a:latin typeface="Montserrat Classic Bold"/>
              </a:endParaRPr>
            </a:p>
          </p:txBody>
        </p:sp>
        <p:sp>
          <p:nvSpPr>
            <p:cNvPr id="10" name="TextBox 10"/>
            <p:cNvSpPr txBox="1"/>
            <p:nvPr/>
          </p:nvSpPr>
          <p:spPr>
            <a:xfrm>
              <a:off x="0" y="1192357"/>
              <a:ext cx="5401544" cy="318377"/>
            </a:xfrm>
            <a:prstGeom prst="rect">
              <a:avLst/>
            </a:prstGeom>
          </p:spPr>
          <p:txBody>
            <a:bodyPr lIns="0" tIns="0" rIns="0" bIns="0" rtlCol="0" anchor="t">
              <a:spAutoFit/>
            </a:bodyPr>
            <a:lstStyle/>
            <a:p>
              <a:pPr>
                <a:lnSpc>
                  <a:spcPts val="1972"/>
                </a:lnSpc>
              </a:pPr>
              <a:endParaRPr lang="en-US" sz="1408" spc="70">
                <a:solidFill>
                  <a:srgbClr val="262638"/>
                </a:solidFill>
                <a:latin typeface="Lora"/>
              </a:endParaRPr>
            </a:p>
          </p:txBody>
        </p:sp>
      </p:grpSp>
      <p:grpSp>
        <p:nvGrpSpPr>
          <p:cNvPr id="11" name="Group 11"/>
          <p:cNvGrpSpPr/>
          <p:nvPr/>
        </p:nvGrpSpPr>
        <p:grpSpPr>
          <a:xfrm>
            <a:off x="5246927" y="3914342"/>
            <a:ext cx="4306675" cy="2904161"/>
            <a:chOff x="0" y="38099"/>
            <a:chExt cx="5646329" cy="1472688"/>
          </a:xfrm>
        </p:grpSpPr>
        <p:sp>
          <p:nvSpPr>
            <p:cNvPr id="12" name="TextBox 12"/>
            <p:cNvSpPr txBox="1"/>
            <p:nvPr/>
          </p:nvSpPr>
          <p:spPr>
            <a:xfrm>
              <a:off x="13872" y="38099"/>
              <a:ext cx="5632457" cy="1300602"/>
            </a:xfrm>
            <a:prstGeom prst="rect">
              <a:avLst/>
            </a:prstGeom>
          </p:spPr>
          <p:txBody>
            <a:bodyPr wrap="square" lIns="0" tIns="0" rIns="0" bIns="0" rtlCol="0" anchor="t">
              <a:spAutoFit/>
            </a:bodyPr>
            <a:lstStyle/>
            <a:p>
              <a:pPr>
                <a:lnSpc>
                  <a:spcPts val="1845"/>
                </a:lnSpc>
              </a:pPr>
              <a:r>
                <a:rPr lang="en-US" sz="1922">
                  <a:solidFill>
                    <a:srgbClr val="262638"/>
                  </a:solidFill>
                  <a:latin typeface="Montserrat Classic Bold"/>
                </a:rPr>
                <a:t>Class 2 </a:t>
              </a:r>
            </a:p>
            <a:p>
              <a:pPr>
                <a:lnSpc>
                  <a:spcPts val="2613"/>
                </a:lnSpc>
              </a:pPr>
              <a:r>
                <a:rPr lang="en-US" sz="2722">
                  <a:solidFill>
                    <a:srgbClr val="262638"/>
                  </a:solidFill>
                  <a:latin typeface="Montserrat Classic Bold"/>
                </a:rPr>
                <a:t>Comfortable, Gen </a:t>
              </a:r>
              <a:r>
                <a:rPr lang="en-US" sz="2722" err="1">
                  <a:solidFill>
                    <a:srgbClr val="262638"/>
                  </a:solidFill>
                  <a:latin typeface="Montserrat Classic Bold"/>
                </a:rPr>
                <a:t>X’ers</a:t>
              </a:r>
              <a:endParaRPr lang="en-US" sz="2722">
                <a:solidFill>
                  <a:srgbClr val="262638"/>
                </a:solidFill>
                <a:latin typeface="Montserrat Classic Bold"/>
              </a:endParaRPr>
            </a:p>
            <a:p>
              <a:pPr>
                <a:lnSpc>
                  <a:spcPts val="2613"/>
                </a:lnSpc>
              </a:pPr>
              <a:endParaRPr lang="en-US" sz="2722">
                <a:solidFill>
                  <a:srgbClr val="262638"/>
                </a:solidFill>
                <a:latin typeface="Montserrat Classic Bold"/>
              </a:endParaRPr>
            </a:p>
            <a:p>
              <a:pPr algn="ctr">
                <a:lnSpc>
                  <a:spcPts val="2611"/>
                </a:lnSpc>
              </a:pPr>
              <a:endParaRPr lang="en-US" sz="4000" b="0" i="0">
                <a:solidFill>
                  <a:srgbClr val="1D1C1D"/>
                </a:solidFill>
                <a:effectLst/>
                <a:latin typeface="Slack-Lato"/>
              </a:endParaRPr>
            </a:p>
            <a:p>
              <a:pPr algn="ctr">
                <a:lnSpc>
                  <a:spcPts val="2611"/>
                </a:lnSpc>
              </a:pPr>
              <a:r>
                <a:rPr lang="en-US" sz="4000" b="0" i="0">
                  <a:solidFill>
                    <a:srgbClr val="1D1C1D"/>
                  </a:solidFill>
                  <a:effectLst/>
                  <a:latin typeface="Slack-Lato"/>
                </a:rPr>
                <a:t>18.75%</a:t>
              </a:r>
            </a:p>
            <a:p>
              <a:pPr algn="ctr">
                <a:lnSpc>
                  <a:spcPts val="2611"/>
                </a:lnSpc>
              </a:pPr>
              <a:r>
                <a:rPr lang="en-US" b="0" i="0">
                  <a:solidFill>
                    <a:srgbClr val="1D1C1D"/>
                  </a:solidFill>
                  <a:effectLst/>
                  <a:latin typeface="Slack-Lato"/>
                </a:rPr>
                <a:t>Predicted class memberships</a:t>
              </a:r>
              <a:br>
                <a:rPr lang="en-US"/>
              </a:br>
              <a:r>
                <a:rPr lang="en-US">
                  <a:solidFill>
                    <a:srgbClr val="1D1C1D"/>
                  </a:solidFill>
                  <a:latin typeface="Slack-Lato"/>
                </a:rPr>
                <a:t>(by modal posterior prob.)</a:t>
              </a:r>
              <a:endParaRPr lang="en-US" sz="2000">
                <a:solidFill>
                  <a:srgbClr val="262638"/>
                </a:solidFill>
                <a:latin typeface="Montserrat Classic Bold"/>
              </a:endParaRPr>
            </a:p>
            <a:p>
              <a:pPr>
                <a:lnSpc>
                  <a:spcPts val="2613"/>
                </a:lnSpc>
              </a:pPr>
              <a:endParaRPr lang="en-US" sz="2722">
                <a:solidFill>
                  <a:srgbClr val="262638"/>
                </a:solidFill>
                <a:latin typeface="Montserrat Classic Bold"/>
              </a:endParaRPr>
            </a:p>
          </p:txBody>
        </p:sp>
        <p:sp>
          <p:nvSpPr>
            <p:cNvPr id="13" name="TextBox 13"/>
            <p:cNvSpPr txBox="1"/>
            <p:nvPr/>
          </p:nvSpPr>
          <p:spPr>
            <a:xfrm>
              <a:off x="0" y="1192410"/>
              <a:ext cx="5632456" cy="318377"/>
            </a:xfrm>
            <a:prstGeom prst="rect">
              <a:avLst/>
            </a:prstGeom>
          </p:spPr>
          <p:txBody>
            <a:bodyPr lIns="0" tIns="0" rIns="0" bIns="0" rtlCol="0" anchor="t">
              <a:spAutoFit/>
            </a:bodyPr>
            <a:lstStyle/>
            <a:p>
              <a:pPr>
                <a:lnSpc>
                  <a:spcPts val="1972"/>
                </a:lnSpc>
              </a:pPr>
              <a:endParaRPr lang="en-US" sz="1408" spc="70">
                <a:solidFill>
                  <a:srgbClr val="262638"/>
                </a:solidFill>
                <a:latin typeface="Lora"/>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2329</Words>
  <Application>Microsoft Office PowerPoint</Application>
  <PresentationFormat>Custom</PresentationFormat>
  <Paragraphs>266</Paragraphs>
  <Slides>9</Slides>
  <Notes>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9</vt:i4>
      </vt:variant>
    </vt:vector>
  </HeadingPairs>
  <TitlesOfParts>
    <vt:vector size="23" baseType="lpstr">
      <vt:lpstr>Lora</vt:lpstr>
      <vt:lpstr>PT Sans</vt:lpstr>
      <vt:lpstr>Open Sans Light</vt:lpstr>
      <vt:lpstr>Calibri</vt:lpstr>
      <vt:lpstr>Arial</vt:lpstr>
      <vt:lpstr>Arial</vt:lpstr>
      <vt:lpstr>Montserrat Classic Bold</vt:lpstr>
      <vt:lpstr>Slack-Lato</vt:lpstr>
      <vt:lpstr>Montserrat Classic</vt:lpstr>
      <vt:lpstr>Lora Bold</vt:lpstr>
      <vt:lpstr>Open Sans Bold</vt:lpstr>
      <vt:lpstr>Moontime</vt:lpstr>
      <vt:lpstr>Roboto Condensed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Teal Navy Mountain Adventure Book Report Presentation</dc:title>
  <cp:lastModifiedBy>Emma Bright</cp:lastModifiedBy>
  <cp:revision>1</cp:revision>
  <dcterms:created xsi:type="dcterms:W3CDTF">2006-08-16T00:00:00Z</dcterms:created>
  <dcterms:modified xsi:type="dcterms:W3CDTF">2022-03-12T16:45:42Z</dcterms:modified>
  <dc:identifier>DAE6EHBkahc</dc:identifier>
</cp:coreProperties>
</file>